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notesMasterIdLst>
    <p:notesMasterId r:id="rId9"/>
  </p:notesMasterIdLst>
  <p:sldIdLst>
    <p:sldId id="256" r:id="rId2"/>
    <p:sldId id="266" r:id="rId3"/>
    <p:sldId id="257" r:id="rId4"/>
    <p:sldId id="261" r:id="rId5"/>
    <p:sldId id="262" r:id="rId6"/>
    <p:sldId id="264" r:id="rId7"/>
    <p:sldId id="265"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2594" autoAdjust="0"/>
  </p:normalViewPr>
  <p:slideViewPr>
    <p:cSldViewPr snapToGrid="0">
      <p:cViewPr>
        <p:scale>
          <a:sx n="75" d="100"/>
          <a:sy n="75" d="100"/>
        </p:scale>
        <p:origin x="1666" y="4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jpg>
</file>

<file path=ppt/media/image12.png>
</file>

<file path=ppt/media/image13.jpg>
</file>

<file path=ppt/media/image14.jpe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jpg>
</file>

<file path=ppt/media/image24.jpg>
</file>

<file path=ppt/media/image25.png>
</file>

<file path=ppt/media/image26.jpg>
</file>

<file path=ppt/media/image3.png>
</file>

<file path=ppt/media/image4.png>
</file>

<file path=ppt/media/image5.png>
</file>

<file path=ppt/media/image6.jp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05B7C-42E2-400C-9789-CEB47A119C89}" type="datetimeFigureOut">
              <a:rPr lang="en-GB" smtClean="0"/>
              <a:t>09/01/2019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9F2AB0-52B2-4904-A44F-06FCFB4F307B}" type="slidenum">
              <a:rPr lang="en-GB" smtClean="0"/>
              <a:t>‹#›</a:t>
            </a:fld>
            <a:endParaRPr lang="en-GB"/>
          </a:p>
        </p:txBody>
      </p:sp>
    </p:spTree>
    <p:extLst>
      <p:ext uri="{BB962C8B-B14F-4D97-AF65-F5344CB8AC3E}">
        <p14:creationId xmlns:p14="http://schemas.microsoft.com/office/powerpoint/2010/main" val="748493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Hello my name is Lewis, In this video I will be discussing my recommended project management and data collection techniques for game development. </a:t>
            </a:r>
          </a:p>
        </p:txBody>
      </p:sp>
      <p:sp>
        <p:nvSpPr>
          <p:cNvPr id="4" name="Slide Number Placeholder 3"/>
          <p:cNvSpPr>
            <a:spLocks noGrp="1"/>
          </p:cNvSpPr>
          <p:nvPr>
            <p:ph type="sldNum" sz="quarter" idx="10"/>
          </p:nvPr>
        </p:nvSpPr>
        <p:spPr/>
        <p:txBody>
          <a:bodyPr/>
          <a:lstStyle/>
          <a:p>
            <a:fld id="{129F2AB0-52B2-4904-A44F-06FCFB4F307B}" type="slidenum">
              <a:rPr lang="en-GB" smtClean="0"/>
              <a:t>1</a:t>
            </a:fld>
            <a:endParaRPr lang="en-GB"/>
          </a:p>
        </p:txBody>
      </p:sp>
    </p:spTree>
    <p:extLst>
      <p:ext uri="{BB962C8B-B14F-4D97-AF65-F5344CB8AC3E}">
        <p14:creationId xmlns:p14="http://schemas.microsoft.com/office/powerpoint/2010/main" val="2309031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In traditional project management, the development process is divided into static phases, these phases comprise of </a:t>
            </a:r>
          </a:p>
          <a:p>
            <a:r>
              <a:rPr lang="en-GB" sz="1200" kern="1200" dirty="0">
                <a:solidFill>
                  <a:schemeClr val="tx1"/>
                </a:solidFill>
                <a:effectLst/>
                <a:latin typeface="+mn-lt"/>
                <a:ea typeface="+mn-ea"/>
                <a:cs typeface="+mn-cs"/>
              </a:rPr>
              <a:t>Analysis which list all requirements for the project, Design the project from requirements, Developing the mechanics, art and anything required for the project, Testing the product, Maintain</a:t>
            </a:r>
          </a:p>
          <a:p>
            <a:r>
              <a:rPr lang="en-GB" sz="1200" kern="1200" dirty="0">
                <a:solidFill>
                  <a:schemeClr val="tx1"/>
                </a:solidFill>
                <a:effectLst/>
                <a:latin typeface="+mn-lt"/>
                <a:ea typeface="+mn-ea"/>
                <a:cs typeface="+mn-cs"/>
              </a:rPr>
              <a:t>This is commonly known as the waterfall method. </a:t>
            </a:r>
          </a:p>
          <a:p>
            <a:r>
              <a:rPr lang="en-GB" sz="1200" kern="1200" dirty="0">
                <a:solidFill>
                  <a:schemeClr val="tx1"/>
                </a:solidFill>
                <a:effectLst/>
                <a:latin typeface="+mn-lt"/>
                <a:ea typeface="+mn-ea"/>
                <a:cs typeface="+mn-cs"/>
              </a:rPr>
              <a:t>These phases must be executed in this specific order, as it allows for increased control throughout each phase and offers a lot of formal planning before development is underway.</a:t>
            </a:r>
            <a:endParaRPr lang="en-GB" dirty="0"/>
          </a:p>
        </p:txBody>
      </p:sp>
      <p:sp>
        <p:nvSpPr>
          <p:cNvPr id="4" name="Slide Number Placeholder 3"/>
          <p:cNvSpPr>
            <a:spLocks noGrp="1"/>
          </p:cNvSpPr>
          <p:nvPr>
            <p:ph type="sldNum" sz="quarter" idx="10"/>
          </p:nvPr>
        </p:nvSpPr>
        <p:spPr/>
        <p:txBody>
          <a:bodyPr/>
          <a:lstStyle/>
          <a:p>
            <a:fld id="{129F2AB0-52B2-4904-A44F-06FCFB4F307B}" type="slidenum">
              <a:rPr lang="en-GB" smtClean="0"/>
              <a:t>2</a:t>
            </a:fld>
            <a:endParaRPr lang="en-GB"/>
          </a:p>
        </p:txBody>
      </p:sp>
    </p:spTree>
    <p:extLst>
      <p:ext uri="{BB962C8B-B14F-4D97-AF65-F5344CB8AC3E}">
        <p14:creationId xmlns:p14="http://schemas.microsoft.com/office/powerpoint/2010/main" val="19589309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Agile was created for projects that require significant flexibility and speed compared to more traditional management. Agile development follows an incremental and iterative development process and is highly flexible allowing for rapid adjustments throughout the project. Instead of massive planning like traditional methods, a project using agile will create a product backlog of tasks also known as story points that are prioritized in levels of importance, these tasks are then compiled in to a sprint that can last up to 4 weeks. After the sprint is complete the team will review the sprint process, at this point it allows the team to identify issues and improvements they can implement for the next sprint. In my opinion the agile development process is more suitable for game development. My recommendation for the development process is the combination of scrum and Extreme programming. But what are these methodologies</a:t>
            </a:r>
            <a:endParaRPr lang="en-GB" dirty="0"/>
          </a:p>
        </p:txBody>
      </p:sp>
      <p:sp>
        <p:nvSpPr>
          <p:cNvPr id="4" name="Slide Number Placeholder 3"/>
          <p:cNvSpPr>
            <a:spLocks noGrp="1"/>
          </p:cNvSpPr>
          <p:nvPr>
            <p:ph type="sldNum" sz="quarter" idx="10"/>
          </p:nvPr>
        </p:nvSpPr>
        <p:spPr/>
        <p:txBody>
          <a:bodyPr/>
          <a:lstStyle/>
          <a:p>
            <a:fld id="{129F2AB0-52B2-4904-A44F-06FCFB4F307B}" type="slidenum">
              <a:rPr lang="en-GB" smtClean="0"/>
              <a:t>3</a:t>
            </a:fld>
            <a:endParaRPr lang="en-GB"/>
          </a:p>
        </p:txBody>
      </p:sp>
    </p:spTree>
    <p:extLst>
      <p:ext uri="{BB962C8B-B14F-4D97-AF65-F5344CB8AC3E}">
        <p14:creationId xmlns:p14="http://schemas.microsoft.com/office/powerpoint/2010/main" val="35316401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Scrum is an iterative development process that incorporates close cooperation between employees. </a:t>
            </a:r>
            <a:r>
              <a:rPr lang="en-GB" sz="1200" b="1" kern="1200" dirty="0">
                <a:solidFill>
                  <a:schemeClr val="tx1"/>
                </a:solidFill>
                <a:effectLst/>
                <a:latin typeface="+mn-lt"/>
                <a:ea typeface="+mn-ea"/>
                <a:cs typeface="+mn-cs"/>
              </a:rPr>
              <a:t>A Unique characteristic of scrum is a daily stand-up meeting or scrum meeting, the meeting is run by a scrum master and will ask three main questions to the team members, What I did Yesterday? What I’ll do today? And What’s in my way? This gives each member </a:t>
            </a:r>
            <a:r>
              <a:rPr lang="en-GB" sz="1200" b="0" kern="1200" dirty="0">
                <a:solidFill>
                  <a:schemeClr val="tx1"/>
                </a:solidFill>
                <a:effectLst/>
                <a:latin typeface="+mn-lt"/>
                <a:ea typeface="+mn-ea"/>
                <a:cs typeface="+mn-cs"/>
              </a:rPr>
              <a:t>of the team a chance to communicate</a:t>
            </a:r>
            <a:r>
              <a:rPr lang="en-GB" sz="1200" b="1" kern="1200" dirty="0">
                <a:solidFill>
                  <a:schemeClr val="tx1"/>
                </a:solidFill>
                <a:effectLst/>
                <a:latin typeface="+mn-lt"/>
                <a:ea typeface="+mn-ea"/>
                <a:cs typeface="+mn-cs"/>
              </a:rPr>
              <a:t> and evaluate the current progress of the sprint, this allows for issues or problems to be discovered quickly and adjusted and gives the entire team all the data. This can increase the productivity of the team members as well as the quality of the work as it reduces the chance of failed sprints. Scrum also using scrum boards in which the team can track current in progress tasks and the backlog, these boards can be non-digital and digital </a:t>
            </a:r>
            <a:endParaRPr lang="en-GB" dirty="0"/>
          </a:p>
        </p:txBody>
      </p:sp>
      <p:sp>
        <p:nvSpPr>
          <p:cNvPr id="4" name="Slide Number Placeholder 3"/>
          <p:cNvSpPr>
            <a:spLocks noGrp="1"/>
          </p:cNvSpPr>
          <p:nvPr>
            <p:ph type="sldNum" sz="quarter" idx="10"/>
          </p:nvPr>
        </p:nvSpPr>
        <p:spPr/>
        <p:txBody>
          <a:bodyPr/>
          <a:lstStyle/>
          <a:p>
            <a:fld id="{129F2AB0-52B2-4904-A44F-06FCFB4F307B}" type="slidenum">
              <a:rPr lang="en-GB" smtClean="0"/>
              <a:t>4</a:t>
            </a:fld>
            <a:endParaRPr lang="en-GB"/>
          </a:p>
        </p:txBody>
      </p:sp>
    </p:spTree>
    <p:extLst>
      <p:ext uri="{BB962C8B-B14F-4D97-AF65-F5344CB8AC3E}">
        <p14:creationId xmlns:p14="http://schemas.microsoft.com/office/powerpoint/2010/main" val="41606936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XP is a highly flexible agile based methodology that is used in the software development industry, the basis of XP development code-writing, test, iterate. </a:t>
            </a:r>
            <a:endParaRPr lang="en-GB" dirty="0"/>
          </a:p>
          <a:p>
            <a:endParaRPr lang="en-GB" dirty="0"/>
          </a:p>
          <a:p>
            <a:r>
              <a:rPr lang="en-GB" sz="1200" kern="1200" dirty="0">
                <a:solidFill>
                  <a:schemeClr val="tx1"/>
                </a:solidFill>
                <a:effectLst/>
                <a:latin typeface="+mn-lt"/>
                <a:ea typeface="+mn-ea"/>
                <a:cs typeface="+mn-cs"/>
              </a:rPr>
              <a:t>XP follows 5 values:</a:t>
            </a:r>
          </a:p>
          <a:p>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-Communication - Poor communication is the reason behind many project failures, this can occur between developers and customers. XP mitigates this by using a special role called a coach, a responsibility of a coach is to ensure good communication and detect any inconsistency in communication. Any issues with communication will be flagged up and the coach will investigate and try and fix it.</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-Feedback- XP requires feedback at every development stage, this is to ensure that the project is exactly what the customer wants. The customer is constantly in the development process loop.</a:t>
            </a:r>
          </a:p>
          <a:p>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-Respect- Development teams work closely together during projects, XP values connection between employees that emphasises and improves teamwork.</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_Courage- developer must have the courage to re-write, remove and change the code to ensure as many errors are removed, and the program is running as efficiently as possible.</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-Simplicity- XP at tries to make the development process as simple as possible by only focusing on the most important aspect of the project, and not worrying about future addition/mechanics</a:t>
            </a:r>
            <a:endParaRPr lang="en-GB" dirty="0"/>
          </a:p>
          <a:p>
            <a:endParaRPr lang="en-GB" dirty="0"/>
          </a:p>
          <a:p>
            <a:r>
              <a:rPr lang="en-GB" dirty="0"/>
              <a:t>XP also uses a simple and straightforward technique called Pair programming. Two programmers work side by side at  one computer, continuously collaborating on the same design, code and testing. It allows two people to create higher quality work compared to solitary efforts. Other benefits reduced cycle time, enhanced learning with sharing of knowledge between both programmer, improve team work and relationship and overall 2 head's is better than 1.</a:t>
            </a:r>
          </a:p>
        </p:txBody>
      </p:sp>
      <p:sp>
        <p:nvSpPr>
          <p:cNvPr id="4" name="Slide Number Placeholder 3"/>
          <p:cNvSpPr>
            <a:spLocks noGrp="1"/>
          </p:cNvSpPr>
          <p:nvPr>
            <p:ph type="sldNum" sz="quarter" idx="10"/>
          </p:nvPr>
        </p:nvSpPr>
        <p:spPr/>
        <p:txBody>
          <a:bodyPr/>
          <a:lstStyle/>
          <a:p>
            <a:fld id="{129F2AB0-52B2-4904-A44F-06FCFB4F307B}" type="slidenum">
              <a:rPr lang="en-GB" smtClean="0"/>
              <a:t>5</a:t>
            </a:fld>
            <a:endParaRPr lang="en-GB"/>
          </a:p>
        </p:txBody>
      </p:sp>
    </p:spTree>
    <p:extLst>
      <p:ext uri="{BB962C8B-B14F-4D97-AF65-F5344CB8AC3E}">
        <p14:creationId xmlns:p14="http://schemas.microsoft.com/office/powerpoint/2010/main" val="2598044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When using a combination of scrum and XP tools are need to aid the development process</a:t>
            </a:r>
          </a:p>
          <a:p>
            <a:endParaRPr lang="en-GB" sz="1200" b="1"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A burndown chart is used to track the progress of a project, the chart is updated after every sprint. The burndown chart is an essential tool for an agile managed project and is a way for the team to visualize the progress level after each sprint. </a:t>
            </a:r>
          </a:p>
          <a:p>
            <a:endParaRPr lang="en-GB" sz="1200" b="1"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 work breakdown structure allows the team to estimate the amount of time they are going to need for a specific task. To do this you take a single task and break it down into separate elements. You then estimate how long each of the separate tasks will take to make.</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 risk assessment </a:t>
            </a:r>
            <a:r>
              <a:rPr lang="en-GB" dirty="0"/>
              <a:t>lets you see where projects need attention. Risk management practices let the team spot concerns far earlier. With risks being actively tracked and managed, the project team can maintain a focus on the critical outcomes. Risk management supports this because it serves to highlight where project outcomes may not be achieved, focusing the team on what to do about that particular concern to get the project back on track.</a:t>
            </a:r>
          </a:p>
        </p:txBody>
      </p:sp>
      <p:sp>
        <p:nvSpPr>
          <p:cNvPr id="4" name="Slide Number Placeholder 3"/>
          <p:cNvSpPr>
            <a:spLocks noGrp="1"/>
          </p:cNvSpPr>
          <p:nvPr>
            <p:ph type="sldNum" sz="quarter" idx="10"/>
          </p:nvPr>
        </p:nvSpPr>
        <p:spPr/>
        <p:txBody>
          <a:bodyPr/>
          <a:lstStyle/>
          <a:p>
            <a:fld id="{129F2AB0-52B2-4904-A44F-06FCFB4F307B}" type="slidenum">
              <a:rPr lang="en-GB" smtClean="0"/>
              <a:t>6</a:t>
            </a:fld>
            <a:endParaRPr lang="en-GB"/>
          </a:p>
        </p:txBody>
      </p:sp>
    </p:spTree>
    <p:extLst>
      <p:ext uri="{BB962C8B-B14F-4D97-AF65-F5344CB8AC3E}">
        <p14:creationId xmlns:p14="http://schemas.microsoft.com/office/powerpoint/2010/main" val="2576603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Both agile and traditional methodologies have their advantages and disadvantages, however in relation to game development agile supports key factors for development.</a:t>
            </a:r>
          </a:p>
          <a:p>
            <a:r>
              <a:rPr lang="en-GB" sz="1200" kern="1200" dirty="0">
                <a:solidFill>
                  <a:schemeClr val="tx1"/>
                </a:solidFill>
                <a:effectLst/>
                <a:latin typeface="+mn-lt"/>
                <a:ea typeface="+mn-ea"/>
                <a:cs typeface="+mn-cs"/>
              </a:rPr>
              <a:t>Traditional methodologies support vast documentation and accountability for a project, however, within game development, the constant changes in hardware and customer requirements make it difficult to maintain this.</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My recommendation for project management within the game industry, would be to combine Scrum and Extreme programming as discussed before. I would implement Scrum in its entirety but also include aspect from extreme programming, Pair programming would be an easy aspect to implement as digital games require forms of programming. However you could adjust pair programming to the projects needs, instead of having 2 programmers together, pair up a programmer and a tester, this allows for constant testing as the programmer is writing the code. Another aspect I would add to scrum is the coach roll, the issue with a scrum master is they are not required to have any technical knowledge. A coach on the other hand is a part of the development team and technical knowledge is a requirement. The coach will also aid is communication efficiency and makes sure both the customer and the dev team are communicating at their best.</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This method focuses on</a:t>
            </a:r>
          </a:p>
          <a:p>
            <a:pPr marL="171450" indent="-171450">
              <a:buFontTx/>
              <a:buChar char="-"/>
            </a:pPr>
            <a:r>
              <a:rPr lang="en-GB" sz="1200" kern="1200" dirty="0">
                <a:solidFill>
                  <a:schemeClr val="tx1"/>
                </a:solidFill>
                <a:effectLst/>
                <a:latin typeface="+mn-lt"/>
                <a:ea typeface="+mn-ea"/>
                <a:cs typeface="+mn-cs"/>
              </a:rPr>
              <a:t>Communication</a:t>
            </a:r>
          </a:p>
          <a:p>
            <a:pPr marL="171450" indent="-171450">
              <a:buFontTx/>
              <a:buChar char="-"/>
            </a:pPr>
            <a:r>
              <a:rPr lang="en-GB" sz="1200" kern="1200" dirty="0">
                <a:solidFill>
                  <a:schemeClr val="tx1"/>
                </a:solidFill>
                <a:effectLst/>
                <a:latin typeface="+mn-lt"/>
                <a:ea typeface="+mn-ea"/>
                <a:cs typeface="+mn-cs"/>
              </a:rPr>
              <a:t>Teamwork</a:t>
            </a:r>
          </a:p>
          <a:p>
            <a:pPr marL="171450" indent="-171450">
              <a:buFontTx/>
              <a:buChar char="-"/>
            </a:pPr>
            <a:r>
              <a:rPr lang="en-GB" sz="1200" kern="1200" dirty="0">
                <a:solidFill>
                  <a:schemeClr val="tx1"/>
                </a:solidFill>
                <a:effectLst/>
                <a:latin typeface="+mn-lt"/>
                <a:ea typeface="+mn-ea"/>
                <a:cs typeface="+mn-cs"/>
              </a:rPr>
              <a:t>Improve product quality</a:t>
            </a:r>
          </a:p>
          <a:p>
            <a:pPr marL="171450" indent="-171450">
              <a:buFontTx/>
              <a:buChar char="-"/>
            </a:pP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endParaRPr lang="en-GB" dirty="0"/>
          </a:p>
        </p:txBody>
      </p:sp>
      <p:sp>
        <p:nvSpPr>
          <p:cNvPr id="4" name="Slide Number Placeholder 3"/>
          <p:cNvSpPr>
            <a:spLocks noGrp="1"/>
          </p:cNvSpPr>
          <p:nvPr>
            <p:ph type="sldNum" sz="quarter" idx="10"/>
          </p:nvPr>
        </p:nvSpPr>
        <p:spPr/>
        <p:txBody>
          <a:bodyPr/>
          <a:lstStyle/>
          <a:p>
            <a:fld id="{129F2AB0-52B2-4904-A44F-06FCFB4F307B}" type="slidenum">
              <a:rPr lang="en-GB" smtClean="0"/>
              <a:t>7</a:t>
            </a:fld>
            <a:endParaRPr lang="en-GB"/>
          </a:p>
        </p:txBody>
      </p:sp>
    </p:spTree>
    <p:extLst>
      <p:ext uri="{BB962C8B-B14F-4D97-AF65-F5344CB8AC3E}">
        <p14:creationId xmlns:p14="http://schemas.microsoft.com/office/powerpoint/2010/main" val="2469943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1/9/2019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1/9/2019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1/9/2019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1/9/2019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1.m4a"/><Relationship Id="rId7" Type="http://schemas.openxmlformats.org/officeDocument/2006/relationships/notesSlide" Target="../notesSlides/notesSlide1.xml"/><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slideLayout" Target="../slideLayouts/slideLayout1.xml"/><Relationship Id="rId5" Type="http://schemas.openxmlformats.org/officeDocument/2006/relationships/audio" Target="../media/media2.m4a"/><Relationship Id="rId4" Type="http://schemas.microsoft.com/office/2007/relationships/media" Target="../media/media2.m4a"/></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3.m4a"/><Relationship Id="rId7" Type="http://schemas.openxmlformats.org/officeDocument/2006/relationships/image" Target="../media/image3.pn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2.png"/><Relationship Id="rId11" Type="http://schemas.openxmlformats.org/officeDocument/2006/relationships/image" Target="../media/image1.png"/><Relationship Id="rId5" Type="http://schemas.openxmlformats.org/officeDocument/2006/relationships/notesSlide" Target="../notesSlides/notesSlide2.xml"/><Relationship Id="rId10" Type="http://schemas.openxmlformats.org/officeDocument/2006/relationships/image" Target="../media/image6.jpg"/><Relationship Id="rId4" Type="http://schemas.openxmlformats.org/officeDocument/2006/relationships/slideLayout" Target="../slideLayouts/slideLayout2.xml"/><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13" Type="http://schemas.microsoft.com/office/2007/relationships/hdphoto" Target="../media/hdphoto4.wdp"/><Relationship Id="rId3" Type="http://schemas.openxmlformats.org/officeDocument/2006/relationships/audio" Target="../media/media4.m4a"/><Relationship Id="rId7" Type="http://schemas.microsoft.com/office/2007/relationships/hdphoto" Target="../media/hdphoto1.wdp"/><Relationship Id="rId12" Type="http://schemas.openxmlformats.org/officeDocument/2006/relationships/image" Target="../media/image10.png"/><Relationship Id="rId2" Type="http://schemas.microsoft.com/office/2007/relationships/media" Target="../media/media4.m4a"/><Relationship Id="rId16" Type="http://schemas.openxmlformats.org/officeDocument/2006/relationships/image" Target="../media/image1.png"/><Relationship Id="rId1" Type="http://schemas.openxmlformats.org/officeDocument/2006/relationships/tags" Target="../tags/tag3.xml"/><Relationship Id="rId6" Type="http://schemas.openxmlformats.org/officeDocument/2006/relationships/image" Target="../media/image7.png"/><Relationship Id="rId11" Type="http://schemas.microsoft.com/office/2007/relationships/hdphoto" Target="../media/hdphoto3.wdp"/><Relationship Id="rId5" Type="http://schemas.openxmlformats.org/officeDocument/2006/relationships/notesSlide" Target="../notesSlides/notesSlide3.xml"/><Relationship Id="rId15" Type="http://schemas.openxmlformats.org/officeDocument/2006/relationships/image" Target="../media/image12.png"/><Relationship Id="rId10" Type="http://schemas.openxmlformats.org/officeDocument/2006/relationships/image" Target="../media/image9.png"/><Relationship Id="rId4" Type="http://schemas.openxmlformats.org/officeDocument/2006/relationships/slideLayout" Target="../slideLayouts/slideLayout2.xml"/><Relationship Id="rId9" Type="http://schemas.microsoft.com/office/2007/relationships/hdphoto" Target="../media/hdphoto2.wdp"/><Relationship Id="rId14" Type="http://schemas.openxmlformats.org/officeDocument/2006/relationships/image" Target="../media/image11.jpg"/></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audio" Target="../media/media5.m4a"/><Relationship Id="rId7" Type="http://schemas.openxmlformats.org/officeDocument/2006/relationships/image" Target="../media/image14.jpeg"/><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13.jpg"/><Relationship Id="rId5" Type="http://schemas.openxmlformats.org/officeDocument/2006/relationships/notesSlide" Target="../notesSlides/notesSlide4.xml"/><Relationship Id="rId10" Type="http://schemas.openxmlformats.org/officeDocument/2006/relationships/image" Target="../media/image1.png"/><Relationship Id="rId4" Type="http://schemas.openxmlformats.org/officeDocument/2006/relationships/slideLayout" Target="../slideLayouts/slideLayout2.xml"/><Relationship Id="rId9" Type="http://schemas.openxmlformats.org/officeDocument/2006/relationships/image" Target="../media/image16.pn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3.jpg"/><Relationship Id="rId3" Type="http://schemas.openxmlformats.org/officeDocument/2006/relationships/audio" Target="../media/media6.m4a"/><Relationship Id="rId7" Type="http://schemas.openxmlformats.org/officeDocument/2006/relationships/image" Target="../media/image18.png"/><Relationship Id="rId12" Type="http://schemas.openxmlformats.org/officeDocument/2006/relationships/image" Target="../media/image22.png"/><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17.png"/><Relationship Id="rId11" Type="http://schemas.microsoft.com/office/2007/relationships/hdphoto" Target="../media/hdphoto5.wdp"/><Relationship Id="rId5" Type="http://schemas.openxmlformats.org/officeDocument/2006/relationships/notesSlide" Target="../notesSlides/notesSlide5.xml"/><Relationship Id="rId10" Type="http://schemas.openxmlformats.org/officeDocument/2006/relationships/image" Target="../media/image21.png"/><Relationship Id="rId4" Type="http://schemas.openxmlformats.org/officeDocument/2006/relationships/slideLayout" Target="../slideLayouts/slideLayout2.xml"/><Relationship Id="rId9" Type="http://schemas.openxmlformats.org/officeDocument/2006/relationships/image" Target="../media/image20.jpg"/><Relationship Id="rId1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7.m4a"/><Relationship Id="rId7" Type="http://schemas.openxmlformats.org/officeDocument/2006/relationships/image" Target="../media/image25.png"/><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24.jp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26.jp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8CBE3-D3FB-4FC7-B7BF-313715721B32}"/>
              </a:ext>
            </a:extLst>
          </p:cNvPr>
          <p:cNvSpPr>
            <a:spLocks noGrp="1"/>
          </p:cNvSpPr>
          <p:nvPr>
            <p:ph type="ctrTitle"/>
          </p:nvPr>
        </p:nvSpPr>
        <p:spPr>
          <a:xfrm>
            <a:off x="1600200" y="2296029"/>
            <a:ext cx="8991600" cy="1645920"/>
          </a:xfrm>
        </p:spPr>
        <p:txBody>
          <a:bodyPr/>
          <a:lstStyle/>
          <a:p>
            <a:r>
              <a:rPr lang="en-GB" dirty="0"/>
              <a:t>Development Management</a:t>
            </a:r>
          </a:p>
        </p:txBody>
      </p:sp>
      <p:sp>
        <p:nvSpPr>
          <p:cNvPr id="3" name="Subtitle 2">
            <a:extLst>
              <a:ext uri="{FF2B5EF4-FFF2-40B4-BE49-F238E27FC236}">
                <a16:creationId xmlns:a16="http://schemas.microsoft.com/office/drawing/2014/main" id="{0951E7F9-8CF5-4921-930E-42E2A318EB59}"/>
              </a:ext>
            </a:extLst>
          </p:cNvPr>
          <p:cNvSpPr>
            <a:spLocks noGrp="1"/>
          </p:cNvSpPr>
          <p:nvPr>
            <p:ph type="subTitle" idx="1"/>
          </p:nvPr>
        </p:nvSpPr>
        <p:spPr>
          <a:xfrm>
            <a:off x="2695194" y="3941949"/>
            <a:ext cx="6801612" cy="856274"/>
          </a:xfrm>
        </p:spPr>
        <p:txBody>
          <a:bodyPr/>
          <a:lstStyle/>
          <a:p>
            <a:r>
              <a:rPr lang="en-GB" dirty="0"/>
              <a:t>My recommended project management methodology for</a:t>
            </a:r>
          </a:p>
          <a:p>
            <a:r>
              <a:rPr lang="en-GB" dirty="0"/>
              <a:t>Game development</a:t>
            </a:r>
          </a:p>
        </p:txBody>
      </p:sp>
      <p:pic>
        <p:nvPicPr>
          <p:cNvPr id="6" name="bensound-perception">
            <a:hlinkClick r:id="" action="ppaction://media"/>
            <a:extLst>
              <a:ext uri="{FF2B5EF4-FFF2-40B4-BE49-F238E27FC236}">
                <a16:creationId xmlns:a16="http://schemas.microsoft.com/office/drawing/2014/main" id="{08C3FCC8-E8E8-481D-8BCA-9001BC9CFC5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5791200" y="0"/>
            <a:ext cx="609600" cy="609600"/>
          </a:xfrm>
          <a:prstGeom prst="rect">
            <a:avLst/>
          </a:prstGeom>
        </p:spPr>
      </p:pic>
      <p:pic>
        <p:nvPicPr>
          <p:cNvPr id="42" name="Audio 41">
            <a:hlinkClick r:id="" action="ppaction://media"/>
            <a:extLst>
              <a:ext uri="{FF2B5EF4-FFF2-40B4-BE49-F238E27FC236}">
                <a16:creationId xmlns:a16="http://schemas.microsoft.com/office/drawing/2014/main" id="{E9A2D1C3-DE09-4D5A-833D-62B47F245CAA}"/>
              </a:ext>
            </a:extLst>
          </p:cNvPr>
          <p:cNvPicPr>
            <a:picLocks noChangeAspect="1"/>
          </p:cNvPicPr>
          <p:nvPr>
            <a:audioFile r:link="rId5"/>
            <p:extLst>
              <p:ext uri="{DAA4B4D4-6D71-4841-9C94-3DE7FCFB9230}">
                <p14:media xmlns:p14="http://schemas.microsoft.com/office/powerpoint/2010/main" r:embed="rId4"/>
              </p:ext>
            </p:extLst>
          </p:nvPr>
        </p:nvPicPr>
        <p:blipFill>
          <a:blip r:embed="rId8"/>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4253237220"/>
      </p:ext>
    </p:extLst>
  </p:cSld>
  <p:clrMapOvr>
    <a:masterClrMapping/>
  </p:clrMapOvr>
  <mc:AlternateContent xmlns:mc="http://schemas.openxmlformats.org/markup-compatibility/2006">
    <mc:Choice xmlns:p14="http://schemas.microsoft.com/office/powerpoint/2010/main" Requires="p14">
      <p:transition spd="slow" p14:dur="2000" advTm="8342"/>
    </mc:Choice>
    <mc:Fallback>
      <p:transition spd="slow" advTm="8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220" numSld="999" showWhenStopped="0">
                <p:cTn id="10" repeatCount="indefinite" fill="hold" display="0">
                  <p:stCondLst>
                    <p:cond delay="indefinite"/>
                  </p:stCondLst>
                  <p:endCondLst>
                    <p:cond evt="onStopAudio" delay="0">
                      <p:tgtEl>
                        <p:sldTgt/>
                      </p:tgtEl>
                    </p:cond>
                  </p:endCondLst>
                </p:cTn>
                <p:tgtEl>
                  <p:spTgt spid="6"/>
                </p:tgtEl>
              </p:cMediaNode>
            </p:audio>
            <p:audio isNarration="1">
              <p:cMediaNode vol="80000" showWhenStopped="0">
                <p:cTn id="11" fill="hold" display="0">
                  <p:stCondLst>
                    <p:cond delay="indefinite"/>
                  </p:stCondLst>
                  <p:endCondLst>
                    <p:cond evt="onStopAudio" delay="0">
                      <p:tgtEl>
                        <p:sldTgt/>
                      </p:tgtEl>
                    </p:cond>
                  </p:endCondLst>
                </p:cTn>
                <p:tgtEl>
                  <p:spTgt spid="42"/>
                </p:tgtEl>
              </p:cMediaNode>
            </p:audio>
          </p:childTnLst>
        </p:cTn>
      </p:par>
    </p:tnLst>
  </p:timing>
  <p:extLst>
    <p:ext uri="{E180D4A7-C9FB-4DFB-919C-405C955672EB}">
      <p14:showEvtLst xmlns:p14="http://schemas.microsoft.com/office/powerpoint/2010/main">
        <p14:playEvt time="146" objId="6"/>
      </p14:showEvtLst>
    </p:ext>
  </p:extLs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Traditional Development</a:t>
            </a:r>
          </a:p>
        </p:txBody>
      </p:sp>
      <p:pic>
        <p:nvPicPr>
          <p:cNvPr id="7" name="Picture 6">
            <a:extLst>
              <a:ext uri="{FF2B5EF4-FFF2-40B4-BE49-F238E27FC236}">
                <a16:creationId xmlns:a16="http://schemas.microsoft.com/office/drawing/2014/main" id="{62BD4951-5A49-4CD4-A137-69C127A2F8C7}"/>
              </a:ext>
            </a:extLst>
          </p:cNvPr>
          <p:cNvPicPr>
            <a:picLocks noChangeAspect="1"/>
          </p:cNvPicPr>
          <p:nvPr/>
        </p:nvPicPr>
        <p:blipFill rotWithShape="1">
          <a:blip r:embed="rId6"/>
          <a:srcRect l="25521" t="6924" r="53750" b="7592"/>
          <a:stretch/>
        </p:blipFill>
        <p:spPr>
          <a:xfrm>
            <a:off x="3285236" y="2174602"/>
            <a:ext cx="2527300" cy="2508795"/>
          </a:xfrm>
          <a:prstGeom prst="rect">
            <a:avLst/>
          </a:prstGeom>
        </p:spPr>
      </p:pic>
      <p:pic>
        <p:nvPicPr>
          <p:cNvPr id="9" name="Picture 8">
            <a:extLst>
              <a:ext uri="{FF2B5EF4-FFF2-40B4-BE49-F238E27FC236}">
                <a16:creationId xmlns:a16="http://schemas.microsoft.com/office/drawing/2014/main" id="{498CF3A2-7CC5-42AB-B841-D5B1232606A3}"/>
              </a:ext>
            </a:extLst>
          </p:cNvPr>
          <p:cNvPicPr>
            <a:picLocks noChangeAspect="1"/>
          </p:cNvPicPr>
          <p:nvPr/>
        </p:nvPicPr>
        <p:blipFill rotWithShape="1">
          <a:blip r:embed="rId7"/>
          <a:srcRect l="3437" t="6923" r="79271" b="7592"/>
          <a:stretch/>
        </p:blipFill>
        <p:spPr>
          <a:xfrm>
            <a:off x="1177036" y="2174602"/>
            <a:ext cx="2108200" cy="2508795"/>
          </a:xfrm>
          <a:prstGeom prst="rect">
            <a:avLst/>
          </a:prstGeom>
        </p:spPr>
      </p:pic>
      <p:pic>
        <p:nvPicPr>
          <p:cNvPr id="18" name="Picture 17">
            <a:extLst>
              <a:ext uri="{FF2B5EF4-FFF2-40B4-BE49-F238E27FC236}">
                <a16:creationId xmlns:a16="http://schemas.microsoft.com/office/drawing/2014/main" id="{9C458E00-1D07-4FA9-BA89-621E157461F0}"/>
              </a:ext>
            </a:extLst>
          </p:cNvPr>
          <p:cNvPicPr>
            <a:picLocks noChangeAspect="1"/>
          </p:cNvPicPr>
          <p:nvPr/>
        </p:nvPicPr>
        <p:blipFill rotWithShape="1">
          <a:blip r:embed="rId8"/>
          <a:srcRect l="68965" t="7258" r="9056" b="7258"/>
          <a:stretch/>
        </p:blipFill>
        <p:spPr>
          <a:xfrm>
            <a:off x="8519414" y="2281758"/>
            <a:ext cx="2679700" cy="2508795"/>
          </a:xfrm>
          <a:prstGeom prst="rect">
            <a:avLst/>
          </a:prstGeom>
        </p:spPr>
      </p:pic>
      <p:pic>
        <p:nvPicPr>
          <p:cNvPr id="20" name="Picture 19">
            <a:extLst>
              <a:ext uri="{FF2B5EF4-FFF2-40B4-BE49-F238E27FC236}">
                <a16:creationId xmlns:a16="http://schemas.microsoft.com/office/drawing/2014/main" id="{B1943DF1-3663-4317-A344-317377C33F10}"/>
              </a:ext>
            </a:extLst>
          </p:cNvPr>
          <p:cNvPicPr>
            <a:picLocks noChangeAspect="1"/>
          </p:cNvPicPr>
          <p:nvPr/>
        </p:nvPicPr>
        <p:blipFill rotWithShape="1">
          <a:blip r:embed="rId9"/>
          <a:srcRect l="46537" r="32734"/>
          <a:stretch/>
        </p:blipFill>
        <p:spPr>
          <a:xfrm>
            <a:off x="5902325" y="1961604"/>
            <a:ext cx="2527300" cy="2934789"/>
          </a:xfrm>
          <a:prstGeom prst="rect">
            <a:avLst/>
          </a:prstGeom>
        </p:spPr>
      </p:pic>
      <p:pic>
        <p:nvPicPr>
          <p:cNvPr id="21" name="Picture 20">
            <a:extLst>
              <a:ext uri="{FF2B5EF4-FFF2-40B4-BE49-F238E27FC236}">
                <a16:creationId xmlns:a16="http://schemas.microsoft.com/office/drawing/2014/main" id="{E8D1414C-9D4C-43FF-9BAD-203A91CD765E}"/>
              </a:ext>
            </a:extLst>
          </p:cNvPr>
          <p:cNvPicPr>
            <a:picLocks noChangeAspect="1"/>
          </p:cNvPicPr>
          <p:nvPr/>
        </p:nvPicPr>
        <p:blipFill>
          <a:blip r:embed="rId10"/>
          <a:stretch>
            <a:fillRect/>
          </a:stretch>
        </p:blipFill>
        <p:spPr>
          <a:xfrm>
            <a:off x="2964601" y="1484050"/>
            <a:ext cx="6591410" cy="4480839"/>
          </a:xfrm>
          <a:prstGeom prst="rect">
            <a:avLst/>
          </a:prstGeom>
        </p:spPr>
      </p:pic>
      <p:pic>
        <p:nvPicPr>
          <p:cNvPr id="46" name="Audio 45">
            <a:hlinkClick r:id="" action="ppaction://media"/>
            <a:extLst>
              <a:ext uri="{FF2B5EF4-FFF2-40B4-BE49-F238E27FC236}">
                <a16:creationId xmlns:a16="http://schemas.microsoft.com/office/drawing/2014/main" id="{AD59588D-226C-49A2-B990-C8ACFD0FBACB}"/>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967167192"/>
      </p:ext>
    </p:extLst>
  </p:cSld>
  <p:clrMapOvr>
    <a:masterClrMapping/>
  </p:clrMapOvr>
  <mc:AlternateContent xmlns:mc="http://schemas.openxmlformats.org/markup-compatibility/2006">
    <mc:Choice xmlns:p14="http://schemas.microsoft.com/office/powerpoint/2010/main" Requires="p14">
      <p:transition spd="med" p14:dur="700" advTm="32979">
        <p:fade/>
      </p:transition>
    </mc:Choice>
    <mc:Fallback>
      <p:transition spd="med" advTm="3297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500" fill="hold"/>
                                        <p:tgtEl>
                                          <p:spTgt spid="20"/>
                                        </p:tgtEl>
                                        <p:attrNameLst>
                                          <p:attrName>ppt_x</p:attrName>
                                        </p:attrNameLst>
                                      </p:cBhvr>
                                      <p:tavLst>
                                        <p:tav tm="0">
                                          <p:val>
                                            <p:strVal val="#ppt_x"/>
                                          </p:val>
                                        </p:tav>
                                        <p:tav tm="100000">
                                          <p:val>
                                            <p:strVal val="#ppt_x"/>
                                          </p:val>
                                        </p:tav>
                                      </p:tavLst>
                                    </p:anim>
                                    <p:anim calcmode="lin" valueType="num">
                                      <p:cBhvr additive="base">
                                        <p:cTn id="24"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additive="base">
                                        <p:cTn id="29" dur="500" fill="hold"/>
                                        <p:tgtEl>
                                          <p:spTgt spid="18"/>
                                        </p:tgtEl>
                                        <p:attrNameLst>
                                          <p:attrName>ppt_x</p:attrName>
                                        </p:attrNameLst>
                                      </p:cBhvr>
                                      <p:tavLst>
                                        <p:tav tm="0">
                                          <p:val>
                                            <p:strVal val="#ppt_x"/>
                                          </p:val>
                                        </p:tav>
                                        <p:tav tm="100000">
                                          <p:val>
                                            <p:strVal val="#ppt_x"/>
                                          </p:val>
                                        </p:tav>
                                      </p:tavLst>
                                    </p:anim>
                                    <p:anim calcmode="lin" valueType="num">
                                      <p:cBhvr additive="base">
                                        <p:cTn id="3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xit" presetSubtype="4" fill="hold" nodeType="clickEffect">
                                  <p:stCondLst>
                                    <p:cond delay="0"/>
                                  </p:stCondLst>
                                  <p:childTnLst>
                                    <p:anim calcmode="lin" valueType="num">
                                      <p:cBhvr additive="base">
                                        <p:cTn id="34" dur="500"/>
                                        <p:tgtEl>
                                          <p:spTgt spid="9"/>
                                        </p:tgtEl>
                                        <p:attrNameLst>
                                          <p:attrName>ppt_x</p:attrName>
                                        </p:attrNameLst>
                                      </p:cBhvr>
                                      <p:tavLst>
                                        <p:tav tm="0">
                                          <p:val>
                                            <p:strVal val="ppt_x"/>
                                          </p:val>
                                        </p:tav>
                                        <p:tav tm="100000">
                                          <p:val>
                                            <p:strVal val="ppt_x"/>
                                          </p:val>
                                        </p:tav>
                                      </p:tavLst>
                                    </p:anim>
                                    <p:anim calcmode="lin" valueType="num">
                                      <p:cBhvr additive="base">
                                        <p:cTn id="35" dur="500"/>
                                        <p:tgtEl>
                                          <p:spTgt spid="9"/>
                                        </p:tgtEl>
                                        <p:attrNameLst>
                                          <p:attrName>ppt_y</p:attrName>
                                        </p:attrNameLst>
                                      </p:cBhvr>
                                      <p:tavLst>
                                        <p:tav tm="0">
                                          <p:val>
                                            <p:strVal val="ppt_y"/>
                                          </p:val>
                                        </p:tav>
                                        <p:tav tm="100000">
                                          <p:val>
                                            <p:strVal val="1+ppt_h/2"/>
                                          </p:val>
                                        </p:tav>
                                      </p:tavLst>
                                    </p:anim>
                                    <p:set>
                                      <p:cBhvr>
                                        <p:cTn id="36" dur="1" fill="hold">
                                          <p:stCondLst>
                                            <p:cond delay="499"/>
                                          </p:stCondLst>
                                        </p:cTn>
                                        <p:tgtEl>
                                          <p:spTgt spid="9"/>
                                        </p:tgtEl>
                                        <p:attrNameLst>
                                          <p:attrName>style.visibility</p:attrName>
                                        </p:attrNameLst>
                                      </p:cBhvr>
                                      <p:to>
                                        <p:strVal val="hidden"/>
                                      </p:to>
                                    </p:set>
                                  </p:childTnLst>
                                </p:cTn>
                              </p:par>
                              <p:par>
                                <p:cTn id="37" presetID="2" presetClass="exit" presetSubtype="4" fill="hold" nodeType="withEffect">
                                  <p:stCondLst>
                                    <p:cond delay="0"/>
                                  </p:stCondLst>
                                  <p:childTnLst>
                                    <p:anim calcmode="lin" valueType="num">
                                      <p:cBhvr additive="base">
                                        <p:cTn id="38" dur="500"/>
                                        <p:tgtEl>
                                          <p:spTgt spid="7"/>
                                        </p:tgtEl>
                                        <p:attrNameLst>
                                          <p:attrName>ppt_x</p:attrName>
                                        </p:attrNameLst>
                                      </p:cBhvr>
                                      <p:tavLst>
                                        <p:tav tm="0">
                                          <p:val>
                                            <p:strVal val="ppt_x"/>
                                          </p:val>
                                        </p:tav>
                                        <p:tav tm="100000">
                                          <p:val>
                                            <p:strVal val="ppt_x"/>
                                          </p:val>
                                        </p:tav>
                                      </p:tavLst>
                                    </p:anim>
                                    <p:anim calcmode="lin" valueType="num">
                                      <p:cBhvr additive="base">
                                        <p:cTn id="39" dur="500"/>
                                        <p:tgtEl>
                                          <p:spTgt spid="7"/>
                                        </p:tgtEl>
                                        <p:attrNameLst>
                                          <p:attrName>ppt_y</p:attrName>
                                        </p:attrNameLst>
                                      </p:cBhvr>
                                      <p:tavLst>
                                        <p:tav tm="0">
                                          <p:val>
                                            <p:strVal val="ppt_y"/>
                                          </p:val>
                                        </p:tav>
                                        <p:tav tm="100000">
                                          <p:val>
                                            <p:strVal val="1+ppt_h/2"/>
                                          </p:val>
                                        </p:tav>
                                      </p:tavLst>
                                    </p:anim>
                                    <p:set>
                                      <p:cBhvr>
                                        <p:cTn id="40" dur="1" fill="hold">
                                          <p:stCondLst>
                                            <p:cond delay="499"/>
                                          </p:stCondLst>
                                        </p:cTn>
                                        <p:tgtEl>
                                          <p:spTgt spid="7"/>
                                        </p:tgtEl>
                                        <p:attrNameLst>
                                          <p:attrName>style.visibility</p:attrName>
                                        </p:attrNameLst>
                                      </p:cBhvr>
                                      <p:to>
                                        <p:strVal val="hidden"/>
                                      </p:to>
                                    </p:set>
                                  </p:childTnLst>
                                </p:cTn>
                              </p:par>
                              <p:par>
                                <p:cTn id="41" presetID="2" presetClass="exit" presetSubtype="4" fill="hold" nodeType="withEffect">
                                  <p:stCondLst>
                                    <p:cond delay="0"/>
                                  </p:stCondLst>
                                  <p:childTnLst>
                                    <p:anim calcmode="lin" valueType="num">
                                      <p:cBhvr additive="base">
                                        <p:cTn id="42" dur="500"/>
                                        <p:tgtEl>
                                          <p:spTgt spid="20"/>
                                        </p:tgtEl>
                                        <p:attrNameLst>
                                          <p:attrName>ppt_x</p:attrName>
                                        </p:attrNameLst>
                                      </p:cBhvr>
                                      <p:tavLst>
                                        <p:tav tm="0">
                                          <p:val>
                                            <p:strVal val="ppt_x"/>
                                          </p:val>
                                        </p:tav>
                                        <p:tav tm="100000">
                                          <p:val>
                                            <p:strVal val="ppt_x"/>
                                          </p:val>
                                        </p:tav>
                                      </p:tavLst>
                                    </p:anim>
                                    <p:anim calcmode="lin" valueType="num">
                                      <p:cBhvr additive="base">
                                        <p:cTn id="43" dur="500"/>
                                        <p:tgtEl>
                                          <p:spTgt spid="20"/>
                                        </p:tgtEl>
                                        <p:attrNameLst>
                                          <p:attrName>ppt_y</p:attrName>
                                        </p:attrNameLst>
                                      </p:cBhvr>
                                      <p:tavLst>
                                        <p:tav tm="0">
                                          <p:val>
                                            <p:strVal val="ppt_y"/>
                                          </p:val>
                                        </p:tav>
                                        <p:tav tm="100000">
                                          <p:val>
                                            <p:strVal val="1+ppt_h/2"/>
                                          </p:val>
                                        </p:tav>
                                      </p:tavLst>
                                    </p:anim>
                                    <p:set>
                                      <p:cBhvr>
                                        <p:cTn id="44" dur="1" fill="hold">
                                          <p:stCondLst>
                                            <p:cond delay="499"/>
                                          </p:stCondLst>
                                        </p:cTn>
                                        <p:tgtEl>
                                          <p:spTgt spid="20"/>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18"/>
                                        </p:tgtEl>
                                        <p:attrNameLst>
                                          <p:attrName>ppt_x</p:attrName>
                                        </p:attrNameLst>
                                      </p:cBhvr>
                                      <p:tavLst>
                                        <p:tav tm="0">
                                          <p:val>
                                            <p:strVal val="ppt_x"/>
                                          </p:val>
                                        </p:tav>
                                        <p:tav tm="100000">
                                          <p:val>
                                            <p:strVal val="ppt_x"/>
                                          </p:val>
                                        </p:tav>
                                      </p:tavLst>
                                    </p:anim>
                                    <p:anim calcmode="lin" valueType="num">
                                      <p:cBhvr additive="base">
                                        <p:cTn id="47" dur="500"/>
                                        <p:tgtEl>
                                          <p:spTgt spid="18"/>
                                        </p:tgtEl>
                                        <p:attrNameLst>
                                          <p:attrName>ppt_y</p:attrName>
                                        </p:attrNameLst>
                                      </p:cBhvr>
                                      <p:tavLst>
                                        <p:tav tm="0">
                                          <p:val>
                                            <p:strVal val="ppt_y"/>
                                          </p:val>
                                        </p:tav>
                                        <p:tav tm="100000">
                                          <p:val>
                                            <p:strVal val="1+ppt_h/2"/>
                                          </p:val>
                                        </p:tav>
                                      </p:tavLst>
                                    </p:anim>
                                    <p:set>
                                      <p:cBhvr>
                                        <p:cTn id="48" dur="1" fill="hold">
                                          <p:stCondLst>
                                            <p:cond delay="499"/>
                                          </p:stCondLst>
                                        </p:cTn>
                                        <p:tgtEl>
                                          <p:spTgt spid="18"/>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xit" presetSubtype="0" fill="hold" nodeType="clickEffect">
                                  <p:stCondLst>
                                    <p:cond delay="0"/>
                                  </p:stCondLst>
                                  <p:childTnLst>
                                    <p:animEffect transition="out" filter="fade">
                                      <p:cBhvr>
                                        <p:cTn id="57" dur="500"/>
                                        <p:tgtEl>
                                          <p:spTgt spid="21"/>
                                        </p:tgtEl>
                                      </p:cBhvr>
                                    </p:animEffect>
                                    <p:set>
                                      <p:cBhvr>
                                        <p:cTn id="58" dur="1" fill="hold">
                                          <p:stCondLst>
                                            <p:cond delay="499"/>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9" fill="hold" display="0">
                  <p:stCondLst>
                    <p:cond delay="indefinite"/>
                  </p:stCondLst>
                  <p:endCondLst>
                    <p:cond evt="onStopAudio" delay="0">
                      <p:tgtEl>
                        <p:sldTgt/>
                      </p:tgtEl>
                    </p:cond>
                  </p:endCondLst>
                </p:cTn>
                <p:tgtEl>
                  <p:spTgt spid="4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Agile Development</a:t>
            </a:r>
          </a:p>
        </p:txBody>
      </p:sp>
      <p:pic>
        <p:nvPicPr>
          <p:cNvPr id="5" name="Picture 4">
            <a:extLst>
              <a:ext uri="{FF2B5EF4-FFF2-40B4-BE49-F238E27FC236}">
                <a16:creationId xmlns:a16="http://schemas.microsoft.com/office/drawing/2014/main" id="{610E1AEB-EB76-4289-9789-384E69D8A47C}"/>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5628" b="93939" l="1700" r="24900">
                        <a14:foregroundMark x1="2400" y1="42857" x2="1700" y2="48052"/>
                        <a14:foregroundMark x1="2600" y1="26407" x2="2700" y2="26407"/>
                        <a14:foregroundMark x1="2800" y1="26407" x2="2800" y2="25974"/>
                        <a14:foregroundMark x1="10100" y1="12987" x2="10100" y2="12987"/>
                        <a14:foregroundMark x1="16200" y1="15584" x2="16200" y2="15584"/>
                        <a14:foregroundMark x1="18400" y1="45887" x2="18300" y2="45887"/>
                        <a14:foregroundMark x1="17000" y1="77056" x2="17000" y2="77056"/>
                        <a14:foregroundMark x1="10600" y1="87446" x2="10600" y2="87446"/>
                        <a14:foregroundMark x1="3900" y1="75325" x2="3900" y2="75325"/>
                        <a14:foregroundMark x1="10900" y1="95238" x2="10900" y2="94805"/>
                        <a14:foregroundMark x1="10500" y1="6494" x2="10500" y2="6494"/>
                        <a14:foregroundMark x1="10500" y1="5628" x2="10500" y2="5628"/>
                        <a14:foregroundMark x1="24900" y1="48052" x2="24900" y2="48052"/>
                        <a14:backgroundMark x1="8700" y1="71861" x2="9500" y2="73160"/>
                        <a14:backgroundMark x1="8400" y1="70130" x2="13400" y2="70563"/>
                        <a14:backgroundMark x1="13400" y1="70563" x2="11600" y2="70130"/>
                      </a14:backgroundRemoval>
                    </a14:imgEffect>
                  </a14:imgLayer>
                </a14:imgProps>
              </a:ext>
            </a:extLst>
          </a:blip>
          <a:srcRect r="73875"/>
          <a:stretch/>
        </p:blipFill>
        <p:spPr>
          <a:xfrm>
            <a:off x="150115" y="1777419"/>
            <a:ext cx="2851678" cy="2521484"/>
          </a:xfrm>
          <a:prstGeom prst="rect">
            <a:avLst/>
          </a:prstGeom>
        </p:spPr>
      </p:pic>
      <p:pic>
        <p:nvPicPr>
          <p:cNvPr id="7" name="Picture 6">
            <a:extLst>
              <a:ext uri="{FF2B5EF4-FFF2-40B4-BE49-F238E27FC236}">
                <a16:creationId xmlns:a16="http://schemas.microsoft.com/office/drawing/2014/main" id="{AFA04776-FB39-4F13-BF7F-D792F9BA7B0E}"/>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5628" b="93074" l="24700" r="51400">
                        <a14:foregroundMark x1="29000" y1="48485" x2="29000" y2="48485"/>
                        <a14:foregroundMark x1="30100" y1="64935" x2="30100" y2="64935"/>
                        <a14:foregroundMark x1="29400" y1="24675" x2="29400" y2="24675"/>
                        <a14:foregroundMark x1="36600" y1="12987" x2="36600" y2="12987"/>
                        <a14:foregroundMark x1="37300" y1="5628" x2="37300" y2="5628"/>
                        <a14:foregroundMark x1="37600" y1="93506" x2="37600" y2="93506"/>
                        <a14:foregroundMark x1="51400" y1="44156" x2="51400" y2="44156"/>
                        <a14:foregroundMark x1="45600" y1="48918" x2="45600" y2="48918"/>
                        <a14:foregroundMark x1="44900" y1="66667" x2="44900" y2="66667"/>
                        <a14:foregroundMark x1="44100" y1="32035" x2="44100" y2="32035"/>
                      </a14:backgroundRemoval>
                    </a14:imgEffect>
                  </a14:imgLayer>
                </a14:imgProps>
              </a:ext>
            </a:extLst>
          </a:blip>
          <a:srcRect l="21700" r="47850"/>
          <a:stretch/>
        </p:blipFill>
        <p:spPr>
          <a:xfrm>
            <a:off x="2872221" y="1777420"/>
            <a:ext cx="3323776" cy="2521484"/>
          </a:xfrm>
          <a:prstGeom prst="rect">
            <a:avLst/>
          </a:prstGeom>
        </p:spPr>
      </p:pic>
      <p:pic>
        <p:nvPicPr>
          <p:cNvPr id="9" name="Picture 8">
            <a:extLst>
              <a:ext uri="{FF2B5EF4-FFF2-40B4-BE49-F238E27FC236}">
                <a16:creationId xmlns:a16="http://schemas.microsoft.com/office/drawing/2014/main" id="{B4E0AE85-71E7-4BDE-833D-86007C1B5E2C}"/>
              </a:ext>
            </a:extLst>
          </p:cNvPr>
          <p:cNvPicPr>
            <a:picLocks noChangeAspect="1"/>
          </p:cNvPicPr>
          <p:nvPr/>
        </p:nvPicPr>
        <p:blipFill rotWithShape="1">
          <a:blip r:embed="rId10">
            <a:extLst>
              <a:ext uri="{BEBA8EAE-BF5A-486C-A8C5-ECC9F3942E4B}">
                <a14:imgProps xmlns:a14="http://schemas.microsoft.com/office/drawing/2010/main">
                  <a14:imgLayer r:embed="rId11">
                    <a14:imgEffect>
                      <a14:backgroundRemoval t="5195" b="93074" l="54400" r="77200">
                        <a14:foregroundMark x1="54400" y1="44589" x2="54400" y2="44589"/>
                        <a14:foregroundMark x1="56100" y1="64502" x2="56100" y2="64502"/>
                        <a14:foregroundMark x1="63100" y1="86580" x2="63100" y2="86580"/>
                        <a14:foregroundMark x1="63400" y1="93939" x2="63400" y2="93939"/>
                        <a14:foregroundMark x1="67300" y1="80087" x2="67300" y2="80087"/>
                        <a14:foregroundMark x1="72000" y1="45022" x2="72000" y2="45022"/>
                        <a14:foregroundMark x1="70100" y1="31169" x2="70100" y2="31169"/>
                        <a14:foregroundMark x1="76100" y1="44589" x2="76100" y2="44589"/>
                        <a14:foregroundMark x1="77200" y1="45455" x2="77200" y2="45455"/>
                        <a14:foregroundMark x1="62900" y1="5195" x2="62900" y2="5195"/>
                        <a14:backgroundMark x1="60900" y1="71861" x2="66000" y2="73593"/>
                        <a14:backgroundMark x1="66000" y1="73593" x2="60700" y2="70130"/>
                        <a14:backgroundMark x1="60700" y1="70130" x2="64000" y2="72727"/>
                        <a14:backgroundMark x1="65500" y1="70563" x2="60200" y2="70996"/>
                        <a14:backgroundMark x1="60200" y1="70996" x2="65200" y2="75325"/>
                        <a14:backgroundMark x1="65200" y1="75325" x2="60100" y2="69264"/>
                        <a14:backgroundMark x1="60100" y1="69264" x2="59700" y2="69697"/>
                        <a14:backgroundMark x1="60400" y1="67965" x2="65500" y2="68831"/>
                        <a14:backgroundMark x1="65500" y1="68831" x2="60300" y2="67965"/>
                        <a14:backgroundMark x1="60300" y1="67965" x2="62600" y2="69264"/>
                        <a14:backgroundMark x1="60300" y1="71861" x2="62700" y2="74026"/>
                        <a14:backgroundMark x1="60600" y1="73593" x2="65600" y2="71429"/>
                        <a14:backgroundMark x1="65600" y1="71429" x2="65700" y2="72294"/>
                        <a14:backgroundMark x1="65900" y1="68398" x2="59800" y2="74026"/>
                        <a14:backgroundMark x1="59800" y1="74026" x2="64900" y2="69697"/>
                        <a14:backgroundMark x1="64900" y1="69697" x2="59500" y2="70130"/>
                        <a14:backgroundMark x1="59500" y1="70130" x2="65100" y2="68398"/>
                        <a14:backgroundMark x1="65100" y1="68398" x2="64800" y2="72727"/>
                        <a14:backgroundMark x1="66200" y1="68831" x2="65900" y2="72294"/>
                        <a14:backgroundMark x1="60900" y1="69697" x2="61100" y2="72727"/>
                      </a14:backgroundRemoval>
                    </a14:imgEffect>
                  </a14:imgLayer>
                </a14:imgProps>
              </a:ext>
            </a:extLst>
          </a:blip>
          <a:srcRect l="53350" r="21750"/>
          <a:stretch/>
        </p:blipFill>
        <p:spPr>
          <a:xfrm>
            <a:off x="6638390" y="1777419"/>
            <a:ext cx="2717964" cy="2521485"/>
          </a:xfrm>
          <a:prstGeom prst="rect">
            <a:avLst/>
          </a:prstGeom>
        </p:spPr>
      </p:pic>
      <p:pic>
        <p:nvPicPr>
          <p:cNvPr id="11" name="Picture 10">
            <a:extLst>
              <a:ext uri="{FF2B5EF4-FFF2-40B4-BE49-F238E27FC236}">
                <a16:creationId xmlns:a16="http://schemas.microsoft.com/office/drawing/2014/main" id="{D282A499-5518-4127-994D-427E90FA00D9}"/>
              </a:ext>
            </a:extLst>
          </p:cNvPr>
          <p:cNvPicPr>
            <a:picLocks noChangeAspect="1"/>
          </p:cNvPicPr>
          <p:nvPr/>
        </p:nvPicPr>
        <p:blipFill rotWithShape="1">
          <a:blip r:embed="rId12">
            <a:extLst>
              <a:ext uri="{BEBA8EAE-BF5A-486C-A8C5-ECC9F3942E4B}">
                <a14:imgProps xmlns:a14="http://schemas.microsoft.com/office/drawing/2010/main">
                  <a14:imgLayer r:embed="rId13">
                    <a14:imgEffect>
                      <a14:backgroundRemoval t="6494" b="93074" l="80200" r="98800">
                        <a14:foregroundMark x1="89400" y1="12987" x2="89400" y2="12987"/>
                        <a14:foregroundMark x1="89500" y1="6926" x2="89500" y2="6926"/>
                        <a14:foregroundMark x1="96000" y1="22078" x2="96000" y2="22078"/>
                        <a14:foregroundMark x1="97300" y1="43723" x2="97300" y2="43723"/>
                        <a14:foregroundMark x1="98800" y1="46320" x2="98800" y2="46320"/>
                        <a14:foregroundMark x1="97200" y1="68398" x2="97200" y2="68398"/>
                        <a14:foregroundMark x1="89200" y1="86580" x2="89200" y2="86580"/>
                        <a14:foregroundMark x1="89200" y1="93074" x2="89200" y2="93074"/>
                        <a14:foregroundMark x1="83100" y1="77922" x2="83100" y2="77922"/>
                        <a14:foregroundMark x1="82100" y1="48052" x2="82100" y2="48052"/>
                        <a14:foregroundMark x1="80200" y1="46753" x2="80200" y2="46753"/>
                        <a14:backgroundMark x1="86800" y1="70996" x2="87200" y2="70996"/>
                        <a14:backgroundMark x1="86900" y1="69264" x2="92300" y2="70563"/>
                        <a14:backgroundMark x1="92300" y1="70563" x2="86700" y2="74459"/>
                        <a14:backgroundMark x1="86700" y1="74459" x2="91800" y2="73160"/>
                        <a14:backgroundMark x1="91800" y1="73160" x2="92700" y2="76623"/>
                        <a14:backgroundMark x1="92200" y1="68398" x2="91700" y2="72727"/>
                        <a14:backgroundMark x1="91800" y1="68398" x2="91700" y2="68831"/>
                        <a14:backgroundMark x1="91900" y1="70563" x2="91700" y2="70130"/>
                        <a14:backgroundMark x1="90000" y1="69264" x2="90000" y2="69264"/>
                        <a14:backgroundMark x1="90800" y1="68831" x2="90800" y2="68831"/>
                        <a14:backgroundMark x1="90900" y1="68831" x2="90600" y2="68831"/>
                        <a14:backgroundMark x1="90400" y1="68831" x2="90400" y2="68831"/>
                        <a14:backgroundMark x1="88000" y1="69264" x2="88000" y2="69264"/>
                        <a14:backgroundMark x1="88000" y1="68831" x2="87800" y2="68831"/>
                        <a14:backgroundMark x1="87300" y1="69697" x2="87000" y2="72727"/>
                        <a14:backgroundMark x1="86800" y1="73593" x2="86900" y2="73593"/>
                        <a14:backgroundMark x1="89300" y1="70996" x2="89300" y2="70130"/>
                        <a14:backgroundMark x1="89000" y1="67965" x2="88800" y2="68831"/>
                        <a14:backgroundMark x1="88500" y1="69264" x2="88500" y2="69264"/>
                        <a14:backgroundMark x1="88600" y1="68398" x2="88600" y2="68398"/>
                        <a14:backgroundMark x1="89500" y1="69264" x2="89500" y2="69264"/>
                        <a14:backgroundMark x1="89400" y1="68831" x2="89000" y2="68831"/>
                        <a14:backgroundMark x1="89500" y1="68831" x2="89900" y2="68831"/>
                        <a14:backgroundMark x1="89900" y1="68831" x2="89900" y2="68831"/>
                        <a14:backgroundMark x1="91800" y1="70563" x2="92000" y2="71861"/>
                        <a14:backgroundMark x1="91900" y1="73593" x2="91900" y2="73593"/>
                        <a14:backgroundMark x1="92100" y1="72727" x2="92100" y2="72727"/>
                        <a14:backgroundMark x1="92100" y1="72727" x2="92200" y2="72727"/>
                        <a14:backgroundMark x1="92100" y1="72294" x2="92100" y2="72294"/>
                      </a14:backgroundRemoval>
                    </a14:imgEffect>
                  </a14:imgLayer>
                </a14:imgProps>
              </a:ext>
            </a:extLst>
          </a:blip>
          <a:srcRect l="79450"/>
          <a:stretch/>
        </p:blipFill>
        <p:spPr>
          <a:xfrm>
            <a:off x="9798747" y="1777421"/>
            <a:ext cx="2243138" cy="2521484"/>
          </a:xfrm>
          <a:prstGeom prst="rect">
            <a:avLst/>
          </a:prstGeom>
        </p:spPr>
      </p:pic>
      <p:pic>
        <p:nvPicPr>
          <p:cNvPr id="13" name="Picture 12">
            <a:extLst>
              <a:ext uri="{FF2B5EF4-FFF2-40B4-BE49-F238E27FC236}">
                <a16:creationId xmlns:a16="http://schemas.microsoft.com/office/drawing/2014/main" id="{64A9ED93-433A-41D2-A0FD-29EBDE265D49}"/>
              </a:ext>
            </a:extLst>
          </p:cNvPr>
          <p:cNvPicPr>
            <a:picLocks noChangeAspect="1"/>
          </p:cNvPicPr>
          <p:nvPr/>
        </p:nvPicPr>
        <p:blipFill>
          <a:blip r:embed="rId14"/>
          <a:stretch>
            <a:fillRect/>
          </a:stretch>
        </p:blipFill>
        <p:spPr>
          <a:xfrm>
            <a:off x="2936546" y="1394526"/>
            <a:ext cx="6518524" cy="5088654"/>
          </a:xfrm>
          <a:prstGeom prst="rect">
            <a:avLst/>
          </a:prstGeom>
        </p:spPr>
      </p:pic>
      <p:pic>
        <p:nvPicPr>
          <p:cNvPr id="20" name="Picture 19">
            <a:extLst>
              <a:ext uri="{FF2B5EF4-FFF2-40B4-BE49-F238E27FC236}">
                <a16:creationId xmlns:a16="http://schemas.microsoft.com/office/drawing/2014/main" id="{AA7BD61A-CD86-4750-A169-5279ACD25A97}"/>
              </a:ext>
            </a:extLst>
          </p:cNvPr>
          <p:cNvPicPr>
            <a:picLocks noChangeAspect="1"/>
          </p:cNvPicPr>
          <p:nvPr/>
        </p:nvPicPr>
        <p:blipFill rotWithShape="1">
          <a:blip r:embed="rId15"/>
          <a:srcRect t="1470"/>
          <a:stretch/>
        </p:blipFill>
        <p:spPr>
          <a:xfrm>
            <a:off x="2736930" y="4336515"/>
            <a:ext cx="6918133" cy="2521485"/>
          </a:xfrm>
          <a:prstGeom prst="rect">
            <a:avLst/>
          </a:prstGeom>
        </p:spPr>
      </p:pic>
      <p:pic>
        <p:nvPicPr>
          <p:cNvPr id="39" name="Audio 38">
            <a:hlinkClick r:id="" action="ppaction://media"/>
            <a:extLst>
              <a:ext uri="{FF2B5EF4-FFF2-40B4-BE49-F238E27FC236}">
                <a16:creationId xmlns:a16="http://schemas.microsoft.com/office/drawing/2014/main" id="{BC14DCF6-81C6-46D9-B85C-A59A37B18ED0}"/>
              </a:ext>
            </a:extLst>
          </p:cNvPr>
          <p:cNvPicPr>
            <a:picLocks noChangeAspect="1"/>
          </p:cNvPicPr>
          <p:nvPr>
            <a:audioFile r:link="rId3"/>
            <p:extLst>
              <p:ext uri="{DAA4B4D4-6D71-4841-9C94-3DE7FCFB9230}">
                <p14:media xmlns:p14="http://schemas.microsoft.com/office/powerpoint/2010/main" r:embed="rId2"/>
              </p:ext>
            </p:extLst>
          </p:nvPr>
        </p:nvPicPr>
        <p:blipFill>
          <a:blip r:embed="rId16"/>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4207413190"/>
      </p:ext>
    </p:extLst>
  </p:cSld>
  <p:clrMapOvr>
    <a:masterClrMapping/>
  </p:clrMapOvr>
  <mc:AlternateContent xmlns:mc="http://schemas.openxmlformats.org/markup-compatibility/2006">
    <mc:Choice xmlns:p14="http://schemas.microsoft.com/office/powerpoint/2010/main" Requires="p14">
      <p:transition spd="med" p14:dur="700" advTm="57302">
        <p:fade/>
      </p:transition>
    </mc:Choice>
    <mc:Fallback>
      <p:transition spd="med" advTm="573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13"/>
                                        </p:tgtEl>
                                      </p:cBhvr>
                                    </p:animEffect>
                                    <p:set>
                                      <p:cBhvr>
                                        <p:cTn id="16" dur="1" fill="hold">
                                          <p:stCondLst>
                                            <p:cond delay="499"/>
                                          </p:stCondLst>
                                        </p:cTn>
                                        <p:tgtEl>
                                          <p:spTgt spid="13"/>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additive="base">
                                        <p:cTn id="26" dur="500" fill="hold"/>
                                        <p:tgtEl>
                                          <p:spTgt spid="5"/>
                                        </p:tgtEl>
                                        <p:attrNameLst>
                                          <p:attrName>ppt_x</p:attrName>
                                        </p:attrNameLst>
                                      </p:cBhvr>
                                      <p:tavLst>
                                        <p:tav tm="0">
                                          <p:val>
                                            <p:strVal val="#ppt_x"/>
                                          </p:val>
                                        </p:tav>
                                        <p:tav tm="100000">
                                          <p:val>
                                            <p:strVal val="#ppt_x"/>
                                          </p:val>
                                        </p:tav>
                                      </p:tavLst>
                                    </p:anim>
                                    <p:anim calcmode="lin" valueType="num">
                                      <p:cBhvr additive="base">
                                        <p:cTn id="2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500" fill="hold"/>
                                        <p:tgtEl>
                                          <p:spTgt spid="7"/>
                                        </p:tgtEl>
                                        <p:attrNameLst>
                                          <p:attrName>ppt_x</p:attrName>
                                        </p:attrNameLst>
                                      </p:cBhvr>
                                      <p:tavLst>
                                        <p:tav tm="0">
                                          <p:val>
                                            <p:strVal val="#ppt_x"/>
                                          </p:val>
                                        </p:tav>
                                        <p:tav tm="100000">
                                          <p:val>
                                            <p:strVal val="#ppt_x"/>
                                          </p:val>
                                        </p:tav>
                                      </p:tavLst>
                                    </p:anim>
                                    <p:anim calcmode="lin" valueType="num">
                                      <p:cBhvr additive="base">
                                        <p:cTn id="3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9"/>
                                        </p:tgtEl>
                                        <p:attrNameLst>
                                          <p:attrName>style.visibility</p:attrName>
                                        </p:attrNameLst>
                                      </p:cBhvr>
                                      <p:to>
                                        <p:strVal val="visible"/>
                                      </p:to>
                                    </p:set>
                                    <p:anim calcmode="lin" valueType="num">
                                      <p:cBhvr additive="base">
                                        <p:cTn id="38" dur="500" fill="hold"/>
                                        <p:tgtEl>
                                          <p:spTgt spid="9"/>
                                        </p:tgtEl>
                                        <p:attrNameLst>
                                          <p:attrName>ppt_x</p:attrName>
                                        </p:attrNameLst>
                                      </p:cBhvr>
                                      <p:tavLst>
                                        <p:tav tm="0">
                                          <p:val>
                                            <p:strVal val="#ppt_x"/>
                                          </p:val>
                                        </p:tav>
                                        <p:tav tm="100000">
                                          <p:val>
                                            <p:strVal val="#ppt_x"/>
                                          </p:val>
                                        </p:tav>
                                      </p:tavLst>
                                    </p:anim>
                                    <p:anim calcmode="lin" valueType="num">
                                      <p:cBhvr additive="base">
                                        <p:cTn id="39"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11"/>
                                        </p:tgtEl>
                                        <p:attrNameLst>
                                          <p:attrName>style.visibility</p:attrName>
                                        </p:attrNameLst>
                                      </p:cBhvr>
                                      <p:to>
                                        <p:strVal val="visible"/>
                                      </p:to>
                                    </p:set>
                                    <p:anim calcmode="lin" valueType="num">
                                      <p:cBhvr additive="base">
                                        <p:cTn id="44" dur="500" fill="hold"/>
                                        <p:tgtEl>
                                          <p:spTgt spid="11"/>
                                        </p:tgtEl>
                                        <p:attrNameLst>
                                          <p:attrName>ppt_x</p:attrName>
                                        </p:attrNameLst>
                                      </p:cBhvr>
                                      <p:tavLst>
                                        <p:tav tm="0">
                                          <p:val>
                                            <p:strVal val="#ppt_x"/>
                                          </p:val>
                                        </p:tav>
                                        <p:tav tm="100000">
                                          <p:val>
                                            <p:strVal val="#ppt_x"/>
                                          </p:val>
                                        </p:tav>
                                      </p:tavLst>
                                    </p:anim>
                                    <p:anim calcmode="lin" valueType="num">
                                      <p:cBhvr additive="base">
                                        <p:cTn id="45"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6" presetClass="exit" presetSubtype="21" fill="hold" nodeType="clickEffect">
                                  <p:stCondLst>
                                    <p:cond delay="0"/>
                                  </p:stCondLst>
                                  <p:childTnLst>
                                    <p:animEffect transition="out" filter="barn(inVertical)">
                                      <p:cBhvr>
                                        <p:cTn id="49" dur="500"/>
                                        <p:tgtEl>
                                          <p:spTgt spid="5"/>
                                        </p:tgtEl>
                                      </p:cBhvr>
                                    </p:animEffect>
                                    <p:set>
                                      <p:cBhvr>
                                        <p:cTn id="50" dur="1" fill="hold">
                                          <p:stCondLst>
                                            <p:cond delay="499"/>
                                          </p:stCondLst>
                                        </p:cTn>
                                        <p:tgtEl>
                                          <p:spTgt spid="5"/>
                                        </p:tgtEl>
                                        <p:attrNameLst>
                                          <p:attrName>style.visibility</p:attrName>
                                        </p:attrNameLst>
                                      </p:cBhvr>
                                      <p:to>
                                        <p:strVal val="hidden"/>
                                      </p:to>
                                    </p:set>
                                  </p:childTnLst>
                                </p:cTn>
                              </p:par>
                              <p:par>
                                <p:cTn id="51" presetID="16" presetClass="exit" presetSubtype="21" fill="hold" nodeType="withEffect">
                                  <p:stCondLst>
                                    <p:cond delay="0"/>
                                  </p:stCondLst>
                                  <p:childTnLst>
                                    <p:animEffect transition="out" filter="barn(inVertical)">
                                      <p:cBhvr>
                                        <p:cTn id="52" dur="500"/>
                                        <p:tgtEl>
                                          <p:spTgt spid="7"/>
                                        </p:tgtEl>
                                      </p:cBhvr>
                                    </p:animEffect>
                                    <p:set>
                                      <p:cBhvr>
                                        <p:cTn id="53" dur="1" fill="hold">
                                          <p:stCondLst>
                                            <p:cond delay="499"/>
                                          </p:stCondLst>
                                        </p:cTn>
                                        <p:tgtEl>
                                          <p:spTgt spid="7"/>
                                        </p:tgtEl>
                                        <p:attrNameLst>
                                          <p:attrName>style.visibility</p:attrName>
                                        </p:attrNameLst>
                                      </p:cBhvr>
                                      <p:to>
                                        <p:strVal val="hidden"/>
                                      </p:to>
                                    </p:set>
                                  </p:childTnLst>
                                </p:cTn>
                              </p:par>
                              <p:par>
                                <p:cTn id="54" presetID="16" presetClass="exit" presetSubtype="21" fill="hold" nodeType="withEffect">
                                  <p:stCondLst>
                                    <p:cond delay="0"/>
                                  </p:stCondLst>
                                  <p:childTnLst>
                                    <p:animEffect transition="out" filter="barn(inVertical)">
                                      <p:cBhvr>
                                        <p:cTn id="55" dur="500"/>
                                        <p:tgtEl>
                                          <p:spTgt spid="9"/>
                                        </p:tgtEl>
                                      </p:cBhvr>
                                    </p:animEffect>
                                    <p:set>
                                      <p:cBhvr>
                                        <p:cTn id="56" dur="1" fill="hold">
                                          <p:stCondLst>
                                            <p:cond delay="499"/>
                                          </p:stCondLst>
                                        </p:cTn>
                                        <p:tgtEl>
                                          <p:spTgt spid="9"/>
                                        </p:tgtEl>
                                        <p:attrNameLst>
                                          <p:attrName>style.visibility</p:attrName>
                                        </p:attrNameLst>
                                      </p:cBhvr>
                                      <p:to>
                                        <p:strVal val="hidden"/>
                                      </p:to>
                                    </p:set>
                                  </p:childTnLst>
                                </p:cTn>
                              </p:par>
                              <p:par>
                                <p:cTn id="57" presetID="16" presetClass="exit" presetSubtype="21" fill="hold" nodeType="withEffect">
                                  <p:stCondLst>
                                    <p:cond delay="0"/>
                                  </p:stCondLst>
                                  <p:childTnLst>
                                    <p:animEffect transition="out" filter="barn(inVertical)">
                                      <p:cBhvr>
                                        <p:cTn id="58" dur="500"/>
                                        <p:tgtEl>
                                          <p:spTgt spid="11"/>
                                        </p:tgtEl>
                                      </p:cBhvr>
                                    </p:animEffect>
                                    <p:set>
                                      <p:cBhvr>
                                        <p:cTn id="59" dur="1" fill="hold">
                                          <p:stCondLst>
                                            <p:cond delay="499"/>
                                          </p:stCondLst>
                                        </p:cTn>
                                        <p:tgtEl>
                                          <p:spTgt spid="11"/>
                                        </p:tgtEl>
                                        <p:attrNameLst>
                                          <p:attrName>style.visibility</p:attrName>
                                        </p:attrNameLst>
                                      </p:cBhvr>
                                      <p:to>
                                        <p:strVal val="hidden"/>
                                      </p:to>
                                    </p:set>
                                  </p:childTnLst>
                                </p:cTn>
                              </p:par>
                              <p:par>
                                <p:cTn id="60" presetID="10" presetClass="exit" presetSubtype="0" fill="hold" nodeType="withEffect">
                                  <p:stCondLst>
                                    <p:cond delay="0"/>
                                  </p:stCondLst>
                                  <p:childTnLst>
                                    <p:animEffect transition="out" filter="fade">
                                      <p:cBhvr>
                                        <p:cTn id="61" dur="500"/>
                                        <p:tgtEl>
                                          <p:spTgt spid="20"/>
                                        </p:tgtEl>
                                      </p:cBhvr>
                                    </p:animEffect>
                                    <p:set>
                                      <p:cBhvr>
                                        <p:cTn id="62" dur="1" fill="hold">
                                          <p:stCondLst>
                                            <p:cond delay="49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3" fill="hold" display="0">
                  <p:stCondLst>
                    <p:cond delay="indefinite"/>
                  </p:stCondLst>
                  <p:endCondLst>
                    <p:cond evt="onStopAudio" delay="0">
                      <p:tgtEl>
                        <p:sldTgt/>
                      </p:tgtEl>
                    </p:cond>
                  </p:endCondLst>
                </p:cTn>
                <p:tgtEl>
                  <p:spTgt spid="3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Scrum</a:t>
            </a:r>
          </a:p>
        </p:txBody>
      </p:sp>
      <p:pic>
        <p:nvPicPr>
          <p:cNvPr id="6" name="Picture 5">
            <a:extLst>
              <a:ext uri="{FF2B5EF4-FFF2-40B4-BE49-F238E27FC236}">
                <a16:creationId xmlns:a16="http://schemas.microsoft.com/office/drawing/2014/main" id="{F7E4F795-642D-4199-B787-5BB0AE116D3A}"/>
              </a:ext>
            </a:extLst>
          </p:cNvPr>
          <p:cNvPicPr>
            <a:picLocks noChangeAspect="1"/>
          </p:cNvPicPr>
          <p:nvPr/>
        </p:nvPicPr>
        <p:blipFill>
          <a:blip r:embed="rId6"/>
          <a:stretch>
            <a:fillRect/>
          </a:stretch>
        </p:blipFill>
        <p:spPr>
          <a:xfrm>
            <a:off x="84858" y="1933878"/>
            <a:ext cx="5930900" cy="3697612"/>
          </a:xfrm>
          <a:prstGeom prst="rect">
            <a:avLst/>
          </a:prstGeom>
        </p:spPr>
      </p:pic>
      <p:pic>
        <p:nvPicPr>
          <p:cNvPr id="8" name="Picture 7">
            <a:extLst>
              <a:ext uri="{FF2B5EF4-FFF2-40B4-BE49-F238E27FC236}">
                <a16:creationId xmlns:a16="http://schemas.microsoft.com/office/drawing/2014/main" id="{29A30E22-5773-457D-8E0D-BC9C446044AB}"/>
              </a:ext>
            </a:extLst>
          </p:cNvPr>
          <p:cNvPicPr>
            <a:picLocks noChangeAspect="1"/>
          </p:cNvPicPr>
          <p:nvPr/>
        </p:nvPicPr>
        <p:blipFill>
          <a:blip r:embed="rId7"/>
          <a:stretch>
            <a:fillRect/>
          </a:stretch>
        </p:blipFill>
        <p:spPr>
          <a:xfrm>
            <a:off x="84858" y="1933878"/>
            <a:ext cx="5933981" cy="3697612"/>
          </a:xfrm>
          <a:prstGeom prst="rect">
            <a:avLst/>
          </a:prstGeom>
        </p:spPr>
      </p:pic>
      <p:pic>
        <p:nvPicPr>
          <p:cNvPr id="12" name="Picture 11">
            <a:extLst>
              <a:ext uri="{FF2B5EF4-FFF2-40B4-BE49-F238E27FC236}">
                <a16:creationId xmlns:a16="http://schemas.microsoft.com/office/drawing/2014/main" id="{6DA0F107-A635-41E4-BB3B-DE47E5A13D95}"/>
              </a:ext>
            </a:extLst>
          </p:cNvPr>
          <p:cNvPicPr>
            <a:picLocks noChangeAspect="1"/>
          </p:cNvPicPr>
          <p:nvPr/>
        </p:nvPicPr>
        <p:blipFill>
          <a:blip r:embed="rId8"/>
          <a:stretch>
            <a:fillRect/>
          </a:stretch>
        </p:blipFill>
        <p:spPr>
          <a:xfrm>
            <a:off x="6491517" y="1933878"/>
            <a:ext cx="5679426" cy="3697612"/>
          </a:xfrm>
          <a:prstGeom prst="rect">
            <a:avLst/>
          </a:prstGeom>
        </p:spPr>
      </p:pic>
      <p:pic>
        <p:nvPicPr>
          <p:cNvPr id="15" name="Picture 14">
            <a:extLst>
              <a:ext uri="{FF2B5EF4-FFF2-40B4-BE49-F238E27FC236}">
                <a16:creationId xmlns:a16="http://schemas.microsoft.com/office/drawing/2014/main" id="{E08AF2A3-F8F8-44DA-92EE-FD2868CD0AA5}"/>
              </a:ext>
            </a:extLst>
          </p:cNvPr>
          <p:cNvPicPr>
            <a:picLocks noChangeAspect="1"/>
          </p:cNvPicPr>
          <p:nvPr/>
        </p:nvPicPr>
        <p:blipFill rotWithShape="1">
          <a:blip r:embed="rId9"/>
          <a:srcRect b="5790"/>
          <a:stretch/>
        </p:blipFill>
        <p:spPr>
          <a:xfrm>
            <a:off x="7562591" y="1933878"/>
            <a:ext cx="4544551" cy="3697612"/>
          </a:xfrm>
          <a:prstGeom prst="rect">
            <a:avLst/>
          </a:prstGeom>
        </p:spPr>
      </p:pic>
      <p:pic>
        <p:nvPicPr>
          <p:cNvPr id="35" name="Audio 34">
            <a:hlinkClick r:id="" action="ppaction://media"/>
            <a:extLst>
              <a:ext uri="{FF2B5EF4-FFF2-40B4-BE49-F238E27FC236}">
                <a16:creationId xmlns:a16="http://schemas.microsoft.com/office/drawing/2014/main" id="{C57D0FEA-184D-483A-A865-54B053407C3A}"/>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3356751226"/>
      </p:ext>
    </p:extLst>
  </p:cSld>
  <p:clrMapOvr>
    <a:masterClrMapping/>
  </p:clrMapOvr>
  <mc:AlternateContent xmlns:mc="http://schemas.openxmlformats.org/markup-compatibility/2006">
    <mc:Choice xmlns:p14="http://schemas.microsoft.com/office/powerpoint/2010/main" Requires="p14">
      <p:transition spd="med" p14:dur="700" advTm="53104">
        <p:fade/>
      </p:transition>
    </mc:Choice>
    <mc:Fallback>
      <p:transition spd="med" advTm="531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par>
                                <p:cTn id="22" presetID="10" presetClass="exit" presetSubtype="0" fill="hold" nodeType="withEffect">
                                  <p:stCondLst>
                                    <p:cond delay="0"/>
                                  </p:stCondLst>
                                  <p:childTnLst>
                                    <p:animEffect transition="out" filter="fade">
                                      <p:cBhvr>
                                        <p:cTn id="23" dur="500"/>
                                        <p:tgtEl>
                                          <p:spTgt spid="15"/>
                                        </p:tgtEl>
                                      </p:cBhvr>
                                    </p:animEffect>
                                    <p:set>
                                      <p:cBhvr>
                                        <p:cTn id="24" dur="1" fill="hold">
                                          <p:stCondLst>
                                            <p:cond delay="499"/>
                                          </p:stCondLst>
                                        </p:cTn>
                                        <p:tgtEl>
                                          <p:spTgt spid="1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par>
                                <p:cTn id="30" presetID="10" presetClass="entr" presetSubtype="0" fill="hold"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8"/>
                                        </p:tgtEl>
                                      </p:cBhvr>
                                    </p:animEffect>
                                    <p:set>
                                      <p:cBhvr>
                                        <p:cTn id="37" dur="1" fill="hold">
                                          <p:stCondLst>
                                            <p:cond delay="499"/>
                                          </p:stCondLst>
                                        </p:cTn>
                                        <p:tgtEl>
                                          <p:spTgt spid="8"/>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12"/>
                                        </p:tgtEl>
                                      </p:cBhvr>
                                    </p:animEffect>
                                    <p:set>
                                      <p:cBhvr>
                                        <p:cTn id="40"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1" fill="hold" display="0">
                  <p:stCondLst>
                    <p:cond delay="indefinite"/>
                  </p:stCondLst>
                  <p:endCondLst>
                    <p:cond evt="onStopAudio" delay="0">
                      <p:tgtEl>
                        <p:sldTgt/>
                      </p:tgtEl>
                    </p:cond>
                  </p:endCondLst>
                </p:cTn>
                <p:tgtEl>
                  <p:spTgt spid="3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eXtreme Programming (XP)</a:t>
            </a:r>
          </a:p>
        </p:txBody>
      </p:sp>
      <p:pic>
        <p:nvPicPr>
          <p:cNvPr id="4" name="Picture 3">
            <a:extLst>
              <a:ext uri="{FF2B5EF4-FFF2-40B4-BE49-F238E27FC236}">
                <a16:creationId xmlns:a16="http://schemas.microsoft.com/office/drawing/2014/main" id="{C158715A-D1B3-4FC8-93AB-81F06B18B213}"/>
              </a:ext>
            </a:extLst>
          </p:cNvPr>
          <p:cNvPicPr>
            <a:picLocks noChangeAspect="1"/>
          </p:cNvPicPr>
          <p:nvPr/>
        </p:nvPicPr>
        <p:blipFill>
          <a:blip r:embed="rId6"/>
          <a:stretch>
            <a:fillRect/>
          </a:stretch>
        </p:blipFill>
        <p:spPr>
          <a:xfrm>
            <a:off x="3728846" y="1255164"/>
            <a:ext cx="4734307" cy="4347672"/>
          </a:xfrm>
          <a:prstGeom prst="rect">
            <a:avLst/>
          </a:prstGeom>
        </p:spPr>
      </p:pic>
      <p:pic>
        <p:nvPicPr>
          <p:cNvPr id="8" name="Picture 7">
            <a:extLst>
              <a:ext uri="{FF2B5EF4-FFF2-40B4-BE49-F238E27FC236}">
                <a16:creationId xmlns:a16="http://schemas.microsoft.com/office/drawing/2014/main" id="{39B3B833-10B6-472D-B842-E792D0EFB419}"/>
              </a:ext>
            </a:extLst>
          </p:cNvPr>
          <p:cNvPicPr>
            <a:picLocks noChangeAspect="1"/>
          </p:cNvPicPr>
          <p:nvPr/>
        </p:nvPicPr>
        <p:blipFill rotWithShape="1">
          <a:blip r:embed="rId7"/>
          <a:srcRect l="11932" t="9895" r="11278" b="15105"/>
          <a:stretch/>
        </p:blipFill>
        <p:spPr>
          <a:xfrm>
            <a:off x="4450842" y="1349641"/>
            <a:ext cx="3128518" cy="3031673"/>
          </a:xfrm>
          <a:prstGeom prst="rect">
            <a:avLst/>
          </a:prstGeom>
        </p:spPr>
      </p:pic>
      <p:pic>
        <p:nvPicPr>
          <p:cNvPr id="7" name="Picture 6">
            <a:extLst>
              <a:ext uri="{FF2B5EF4-FFF2-40B4-BE49-F238E27FC236}">
                <a16:creationId xmlns:a16="http://schemas.microsoft.com/office/drawing/2014/main" id="{A0129D5E-1065-4725-A6D7-DAF4BA13FEC7}"/>
              </a:ext>
            </a:extLst>
          </p:cNvPr>
          <p:cNvPicPr>
            <a:picLocks noChangeAspect="1"/>
          </p:cNvPicPr>
          <p:nvPr/>
        </p:nvPicPr>
        <p:blipFill>
          <a:blip r:embed="rId8"/>
          <a:stretch>
            <a:fillRect/>
          </a:stretch>
        </p:blipFill>
        <p:spPr>
          <a:xfrm>
            <a:off x="7579360" y="3750236"/>
            <a:ext cx="4612638" cy="3107764"/>
          </a:xfrm>
          <a:prstGeom prst="rect">
            <a:avLst/>
          </a:prstGeom>
        </p:spPr>
      </p:pic>
      <p:pic>
        <p:nvPicPr>
          <p:cNvPr id="10" name="Picture 9">
            <a:extLst>
              <a:ext uri="{FF2B5EF4-FFF2-40B4-BE49-F238E27FC236}">
                <a16:creationId xmlns:a16="http://schemas.microsoft.com/office/drawing/2014/main" id="{D21EFA69-A17E-44D0-9924-D56F5333C44B}"/>
              </a:ext>
            </a:extLst>
          </p:cNvPr>
          <p:cNvPicPr>
            <a:picLocks noChangeAspect="1"/>
          </p:cNvPicPr>
          <p:nvPr/>
        </p:nvPicPr>
        <p:blipFill>
          <a:blip r:embed="rId9"/>
          <a:stretch>
            <a:fillRect/>
          </a:stretch>
        </p:blipFill>
        <p:spPr>
          <a:xfrm>
            <a:off x="0" y="3840480"/>
            <a:ext cx="4450842" cy="3017520"/>
          </a:xfrm>
          <a:prstGeom prst="rect">
            <a:avLst/>
          </a:prstGeom>
        </p:spPr>
      </p:pic>
      <p:pic>
        <p:nvPicPr>
          <p:cNvPr id="13" name="Picture 12">
            <a:extLst>
              <a:ext uri="{FF2B5EF4-FFF2-40B4-BE49-F238E27FC236}">
                <a16:creationId xmlns:a16="http://schemas.microsoft.com/office/drawing/2014/main" id="{07DBE9E0-09C6-4E2F-BE47-997C6017A0D5}"/>
              </a:ext>
            </a:extLst>
          </p:cNvPr>
          <p:cNvPicPr>
            <a:picLocks noChangeAspect="1"/>
          </p:cNvPicPr>
          <p:nvPr/>
        </p:nvPicPr>
        <p:blipFill rotWithShape="1">
          <a:blip r:embed="rId10">
            <a:extLst>
              <a:ext uri="{BEBA8EAE-BF5A-486C-A8C5-ECC9F3942E4B}">
                <a14:imgProps xmlns:a14="http://schemas.microsoft.com/office/drawing/2010/main">
                  <a14:imgLayer r:embed="rId11">
                    <a14:imgEffect>
                      <a14:backgroundRemoval t="8432" b="92580" l="10000" r="90000">
                        <a14:foregroundMark x1="51667" y1="23946" x2="51667" y2="23946"/>
                        <a14:foregroundMark x1="41786" y1="8600" x2="41786" y2="8600"/>
                        <a14:foregroundMark x1="47262" y1="91568" x2="47262" y2="91568"/>
                        <a14:foregroundMark x1="53690" y1="91906" x2="53690" y2="91906"/>
                        <a14:foregroundMark x1="47024" y1="92580" x2="47024" y2="92580"/>
                        <a14:foregroundMark x1="53333" y1="92580" x2="53333" y2="92580"/>
                      </a14:backgroundRemoval>
                    </a14:imgEffect>
                  </a14:imgLayer>
                </a14:imgProps>
              </a:ext>
            </a:extLst>
          </a:blip>
          <a:srcRect l="38082" t="5035" r="38012" b="6446"/>
          <a:stretch/>
        </p:blipFill>
        <p:spPr>
          <a:xfrm>
            <a:off x="2229702" y="2972390"/>
            <a:ext cx="1476238" cy="3858936"/>
          </a:xfrm>
          <a:prstGeom prst="rect">
            <a:avLst/>
          </a:prstGeom>
        </p:spPr>
      </p:pic>
      <p:pic>
        <p:nvPicPr>
          <p:cNvPr id="19" name="Picture 18">
            <a:extLst>
              <a:ext uri="{FF2B5EF4-FFF2-40B4-BE49-F238E27FC236}">
                <a16:creationId xmlns:a16="http://schemas.microsoft.com/office/drawing/2014/main" id="{52FF2D89-3F80-41EF-BDC6-C80D65F47BF9}"/>
              </a:ext>
            </a:extLst>
          </p:cNvPr>
          <p:cNvPicPr>
            <a:picLocks noChangeAspect="1"/>
          </p:cNvPicPr>
          <p:nvPr/>
        </p:nvPicPr>
        <p:blipFill rotWithShape="1">
          <a:blip r:embed="rId12"/>
          <a:srcRect l="4539" t="4445" r="1597" b="21865"/>
          <a:stretch/>
        </p:blipFill>
        <p:spPr>
          <a:xfrm>
            <a:off x="4990505" y="2942751"/>
            <a:ext cx="4970358" cy="3971562"/>
          </a:xfrm>
          <a:prstGeom prst="rect">
            <a:avLst/>
          </a:prstGeom>
        </p:spPr>
      </p:pic>
      <p:sp>
        <p:nvSpPr>
          <p:cNvPr id="20" name="Arrow: Down 19">
            <a:extLst>
              <a:ext uri="{FF2B5EF4-FFF2-40B4-BE49-F238E27FC236}">
                <a16:creationId xmlns:a16="http://schemas.microsoft.com/office/drawing/2014/main" id="{0BA20F1E-B730-4537-8261-7EADA56EAC0B}"/>
              </a:ext>
            </a:extLst>
          </p:cNvPr>
          <p:cNvSpPr/>
          <p:nvPr/>
        </p:nvSpPr>
        <p:spPr>
          <a:xfrm>
            <a:off x="2759370" y="2516031"/>
            <a:ext cx="413385" cy="85344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32C2EDC3-0B1B-4792-9000-36849B5791DD}"/>
              </a:ext>
            </a:extLst>
          </p:cNvPr>
          <p:cNvSpPr txBox="1"/>
          <p:nvPr/>
        </p:nvSpPr>
        <p:spPr>
          <a:xfrm>
            <a:off x="2469772" y="2118191"/>
            <a:ext cx="992579" cy="461665"/>
          </a:xfrm>
          <a:prstGeom prst="rect">
            <a:avLst/>
          </a:prstGeom>
          <a:noFill/>
        </p:spPr>
        <p:txBody>
          <a:bodyPr wrap="none" rtlCol="0">
            <a:spAutoFit/>
          </a:bodyPr>
          <a:lstStyle/>
          <a:p>
            <a:r>
              <a:rPr lang="en-GB" sz="2400" dirty="0"/>
              <a:t>Coach</a:t>
            </a:r>
            <a:endParaRPr lang="en-GB" dirty="0"/>
          </a:p>
        </p:txBody>
      </p:sp>
      <p:pic>
        <p:nvPicPr>
          <p:cNvPr id="24" name="Picture 23">
            <a:extLst>
              <a:ext uri="{FF2B5EF4-FFF2-40B4-BE49-F238E27FC236}">
                <a16:creationId xmlns:a16="http://schemas.microsoft.com/office/drawing/2014/main" id="{0F084B77-9839-45DE-B7E0-D0FBB0AC48C2}"/>
              </a:ext>
            </a:extLst>
          </p:cNvPr>
          <p:cNvPicPr>
            <a:picLocks noChangeAspect="1"/>
          </p:cNvPicPr>
          <p:nvPr/>
        </p:nvPicPr>
        <p:blipFill>
          <a:blip r:embed="rId13"/>
          <a:stretch>
            <a:fillRect/>
          </a:stretch>
        </p:blipFill>
        <p:spPr>
          <a:xfrm>
            <a:off x="3484904" y="2012670"/>
            <a:ext cx="5222190" cy="3475131"/>
          </a:xfrm>
          <a:prstGeom prst="rect">
            <a:avLst/>
          </a:prstGeom>
        </p:spPr>
      </p:pic>
      <p:pic>
        <p:nvPicPr>
          <p:cNvPr id="45" name="Audio 44">
            <a:hlinkClick r:id="" action="ppaction://media"/>
            <a:extLst>
              <a:ext uri="{FF2B5EF4-FFF2-40B4-BE49-F238E27FC236}">
                <a16:creationId xmlns:a16="http://schemas.microsoft.com/office/drawing/2014/main" id="{ABA08767-652A-4A0E-987B-99C09E870315}"/>
              </a:ext>
            </a:extLst>
          </p:cNvPr>
          <p:cNvPicPr>
            <a:picLocks noChangeAspect="1"/>
          </p:cNvPicPr>
          <p:nvPr>
            <a:audioFile r:link="rId3"/>
            <p:extLst>
              <p:ext uri="{DAA4B4D4-6D71-4841-9C94-3DE7FCFB9230}">
                <p14:media xmlns:p14="http://schemas.microsoft.com/office/powerpoint/2010/main" r:embed="rId2"/>
              </p:ext>
            </p:extLst>
          </p:nvPr>
        </p:nvPicPr>
        <p:blipFill>
          <a:blip r:embed="rId14"/>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3225115798"/>
      </p:ext>
    </p:extLst>
  </p:cSld>
  <p:clrMapOvr>
    <a:masterClrMapping/>
  </p:clrMapOvr>
  <mc:AlternateContent xmlns:mc="http://schemas.openxmlformats.org/markup-compatibility/2006">
    <mc:Choice xmlns:p14="http://schemas.microsoft.com/office/powerpoint/2010/main" Requires="p14">
      <p:transition spd="med" p14:dur="700" advTm="116561">
        <p:fade/>
      </p:transition>
    </mc:Choice>
    <mc:Fallback>
      <p:transition spd="med" advTm="1165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5"/>
                                        </p:tgtEl>
                                      </p:cBhvr>
                                    </p:cmd>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4"/>
                                        </p:tgtEl>
                                      </p:cBhvr>
                                    </p:animEffect>
                                    <p:set>
                                      <p:cBhvr>
                                        <p:cTn id="11" dur="1" fill="hold">
                                          <p:stCondLst>
                                            <p:cond delay="499"/>
                                          </p:stCondLst>
                                        </p:cTn>
                                        <p:tgtEl>
                                          <p:spTgt spid="4"/>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19"/>
                                        </p:tgtEl>
                                      </p:cBhvr>
                                    </p:animEffect>
                                    <p:set>
                                      <p:cBhvr>
                                        <p:cTn id="32" dur="1" fill="hold">
                                          <p:stCondLst>
                                            <p:cond delay="499"/>
                                          </p:stCondLst>
                                        </p:cTn>
                                        <p:tgtEl>
                                          <p:spTgt spid="19"/>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13"/>
                                        </p:tgtEl>
                                      </p:cBhvr>
                                    </p:animEffect>
                                    <p:set>
                                      <p:cBhvr>
                                        <p:cTn id="35" dur="1" fill="hold">
                                          <p:stCondLst>
                                            <p:cond delay="499"/>
                                          </p:stCondLst>
                                        </p:cTn>
                                        <p:tgtEl>
                                          <p:spTgt spid="13"/>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20"/>
                                        </p:tgtEl>
                                      </p:cBhvr>
                                    </p:animEffect>
                                    <p:set>
                                      <p:cBhvr>
                                        <p:cTn id="38" dur="1" fill="hold">
                                          <p:stCondLst>
                                            <p:cond delay="499"/>
                                          </p:stCondLst>
                                        </p:cTn>
                                        <p:tgtEl>
                                          <p:spTgt spid="20"/>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21"/>
                                        </p:tgtEl>
                                      </p:cBhvr>
                                    </p:animEffect>
                                    <p:set>
                                      <p:cBhvr>
                                        <p:cTn id="41" dur="1" fill="hold">
                                          <p:stCondLst>
                                            <p:cond delay="499"/>
                                          </p:stCondLst>
                                        </p:cTn>
                                        <p:tgtEl>
                                          <p:spTgt spid="21"/>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xit" presetSubtype="0" fill="hold" nodeType="clickEffect">
                                  <p:stCondLst>
                                    <p:cond delay="0"/>
                                  </p:stCondLst>
                                  <p:childTnLst>
                                    <p:animEffect transition="out" filter="fade">
                                      <p:cBhvr>
                                        <p:cTn id="50" dur="500"/>
                                        <p:tgtEl>
                                          <p:spTgt spid="19"/>
                                        </p:tgtEl>
                                      </p:cBhvr>
                                    </p:animEffect>
                                    <p:set>
                                      <p:cBhvr>
                                        <p:cTn id="51" dur="1" fill="hold">
                                          <p:stCondLst>
                                            <p:cond delay="499"/>
                                          </p:stCondLst>
                                        </p:cTn>
                                        <p:tgtEl>
                                          <p:spTgt spid="19"/>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24"/>
                                        </p:tgtEl>
                                        <p:attrNameLst>
                                          <p:attrName>style.visibility</p:attrName>
                                        </p:attrNameLst>
                                      </p:cBhvr>
                                      <p:to>
                                        <p:strVal val="visible"/>
                                      </p:to>
                                    </p:set>
                                    <p:animEffect transition="in" filter="fade">
                                      <p:cBhvr>
                                        <p:cTn id="56" dur="500"/>
                                        <p:tgtEl>
                                          <p:spTgt spid="24"/>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xit" presetSubtype="0" fill="hold" nodeType="clickEffect">
                                  <p:stCondLst>
                                    <p:cond delay="0"/>
                                  </p:stCondLst>
                                  <p:childTnLst>
                                    <p:animEffect transition="out" filter="fade">
                                      <p:cBhvr>
                                        <p:cTn id="60" dur="500"/>
                                        <p:tgtEl>
                                          <p:spTgt spid="24"/>
                                        </p:tgtEl>
                                      </p:cBhvr>
                                    </p:animEffect>
                                    <p:set>
                                      <p:cBhvr>
                                        <p:cTn id="61" dur="1" fill="hold">
                                          <p:stCondLst>
                                            <p:cond delay="499"/>
                                          </p:stCondLst>
                                        </p:cTn>
                                        <p:tgtEl>
                                          <p:spTgt spid="24"/>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10"/>
                                        </p:tgtEl>
                                        <p:attrNameLst>
                                          <p:attrName>style.visibility</p:attrName>
                                        </p:attrNameLst>
                                      </p:cBhvr>
                                      <p:to>
                                        <p:strVal val="visible"/>
                                      </p:to>
                                    </p:set>
                                    <p:animEffect transition="in" filter="fade">
                                      <p:cBhvr>
                                        <p:cTn id="66" dur="500"/>
                                        <p:tgtEl>
                                          <p:spTgt spid="10"/>
                                        </p:tgtEl>
                                      </p:cBhvr>
                                    </p:animEffect>
                                  </p:childTnLst>
                                </p:cTn>
                              </p:par>
                              <p:par>
                                <p:cTn id="67" presetID="10" presetClass="entr" presetSubtype="0" fill="hold" nodeType="withEffect">
                                  <p:stCondLst>
                                    <p:cond delay="0"/>
                                  </p:stCondLst>
                                  <p:childTnLst>
                                    <p:set>
                                      <p:cBhvr>
                                        <p:cTn id="68" dur="1" fill="hold">
                                          <p:stCondLst>
                                            <p:cond delay="0"/>
                                          </p:stCondLst>
                                        </p:cTn>
                                        <p:tgtEl>
                                          <p:spTgt spid="8"/>
                                        </p:tgtEl>
                                        <p:attrNameLst>
                                          <p:attrName>style.visibility</p:attrName>
                                        </p:attrNameLst>
                                      </p:cBhvr>
                                      <p:to>
                                        <p:strVal val="visible"/>
                                      </p:to>
                                    </p:set>
                                    <p:animEffect transition="in" filter="fade">
                                      <p:cBhvr>
                                        <p:cTn id="69" dur="500"/>
                                        <p:tgtEl>
                                          <p:spTgt spid="8"/>
                                        </p:tgtEl>
                                      </p:cBhvr>
                                    </p:animEffect>
                                  </p:childTnLst>
                                </p:cTn>
                              </p:par>
                              <p:par>
                                <p:cTn id="70" presetID="10" presetClass="entr" presetSubtype="0" fill="hold" nodeType="withEffect">
                                  <p:stCondLst>
                                    <p:cond delay="0"/>
                                  </p:stCondLst>
                                  <p:childTnLst>
                                    <p:set>
                                      <p:cBhvr>
                                        <p:cTn id="71" dur="1" fill="hold">
                                          <p:stCondLst>
                                            <p:cond delay="0"/>
                                          </p:stCondLst>
                                        </p:cTn>
                                        <p:tgtEl>
                                          <p:spTgt spid="7"/>
                                        </p:tgtEl>
                                        <p:attrNameLst>
                                          <p:attrName>style.visibility</p:attrName>
                                        </p:attrNameLst>
                                      </p:cBhvr>
                                      <p:to>
                                        <p:strVal val="visible"/>
                                      </p:to>
                                    </p:set>
                                    <p:animEffect transition="in" filter="fade">
                                      <p:cBhvr>
                                        <p:cTn id="72" dur="500"/>
                                        <p:tgtEl>
                                          <p:spTgt spid="7"/>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xit" presetSubtype="0" fill="hold" nodeType="clickEffect">
                                  <p:stCondLst>
                                    <p:cond delay="0"/>
                                  </p:stCondLst>
                                  <p:childTnLst>
                                    <p:animEffect transition="out" filter="fade">
                                      <p:cBhvr>
                                        <p:cTn id="76" dur="500"/>
                                        <p:tgtEl>
                                          <p:spTgt spid="10"/>
                                        </p:tgtEl>
                                      </p:cBhvr>
                                    </p:animEffect>
                                    <p:set>
                                      <p:cBhvr>
                                        <p:cTn id="77" dur="1" fill="hold">
                                          <p:stCondLst>
                                            <p:cond delay="499"/>
                                          </p:stCondLst>
                                        </p:cTn>
                                        <p:tgtEl>
                                          <p:spTgt spid="10"/>
                                        </p:tgtEl>
                                        <p:attrNameLst>
                                          <p:attrName>style.visibility</p:attrName>
                                        </p:attrNameLst>
                                      </p:cBhvr>
                                      <p:to>
                                        <p:strVal val="hidden"/>
                                      </p:to>
                                    </p:set>
                                  </p:childTnLst>
                                </p:cTn>
                              </p:par>
                              <p:par>
                                <p:cTn id="78" presetID="10" presetClass="exit" presetSubtype="0" fill="hold" nodeType="withEffect">
                                  <p:stCondLst>
                                    <p:cond delay="0"/>
                                  </p:stCondLst>
                                  <p:childTnLst>
                                    <p:animEffect transition="out" filter="fade">
                                      <p:cBhvr>
                                        <p:cTn id="79" dur="500"/>
                                        <p:tgtEl>
                                          <p:spTgt spid="8"/>
                                        </p:tgtEl>
                                      </p:cBhvr>
                                    </p:animEffect>
                                    <p:set>
                                      <p:cBhvr>
                                        <p:cTn id="80" dur="1" fill="hold">
                                          <p:stCondLst>
                                            <p:cond delay="499"/>
                                          </p:stCondLst>
                                        </p:cTn>
                                        <p:tgtEl>
                                          <p:spTgt spid="8"/>
                                        </p:tgtEl>
                                        <p:attrNameLst>
                                          <p:attrName>style.visibility</p:attrName>
                                        </p:attrNameLst>
                                      </p:cBhvr>
                                      <p:to>
                                        <p:strVal val="hidden"/>
                                      </p:to>
                                    </p:set>
                                  </p:childTnLst>
                                </p:cTn>
                              </p:par>
                              <p:par>
                                <p:cTn id="81" presetID="10" presetClass="exit" presetSubtype="0" fill="hold" nodeType="withEffect">
                                  <p:stCondLst>
                                    <p:cond delay="0"/>
                                  </p:stCondLst>
                                  <p:childTnLst>
                                    <p:animEffect transition="out" filter="fade">
                                      <p:cBhvr>
                                        <p:cTn id="82" dur="500"/>
                                        <p:tgtEl>
                                          <p:spTgt spid="7"/>
                                        </p:tgtEl>
                                      </p:cBhvr>
                                    </p:animEffect>
                                    <p:set>
                                      <p:cBhvr>
                                        <p:cTn id="83"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84" fill="hold" display="0">
                  <p:stCondLst>
                    <p:cond delay="indefinite"/>
                  </p:stCondLst>
                  <p:endCondLst>
                    <p:cond evt="onStopAudio" delay="0">
                      <p:tgtEl>
                        <p:sldTgt/>
                      </p:tgtEl>
                    </p:cond>
                  </p:endCondLst>
                </p:cTn>
                <p:tgtEl>
                  <p:spTgt spid="45"/>
                </p:tgtEl>
              </p:cMediaNode>
            </p:audio>
          </p:childTnLst>
        </p:cTn>
      </p:par>
    </p:tnLst>
    <p:bldLst>
      <p:bldP spid="20" grpId="0" animBg="1"/>
      <p:bldP spid="20" grpId="1" animBg="1"/>
      <p:bldP spid="21" grpId="0"/>
      <p:bldP spid="21" grpId="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Tools</a:t>
            </a:r>
          </a:p>
        </p:txBody>
      </p:sp>
      <p:pic>
        <p:nvPicPr>
          <p:cNvPr id="4" name="Picture 3">
            <a:extLst>
              <a:ext uri="{FF2B5EF4-FFF2-40B4-BE49-F238E27FC236}">
                <a16:creationId xmlns:a16="http://schemas.microsoft.com/office/drawing/2014/main" id="{34CDC86D-779E-44BC-8C0D-BA45D71B4406}"/>
              </a:ext>
            </a:extLst>
          </p:cNvPr>
          <p:cNvPicPr>
            <a:picLocks noChangeAspect="1"/>
          </p:cNvPicPr>
          <p:nvPr/>
        </p:nvPicPr>
        <p:blipFill>
          <a:blip r:embed="rId6"/>
          <a:stretch>
            <a:fillRect/>
          </a:stretch>
        </p:blipFill>
        <p:spPr>
          <a:xfrm>
            <a:off x="2231136" y="1478915"/>
            <a:ext cx="7729728" cy="4696235"/>
          </a:xfrm>
          <a:prstGeom prst="rect">
            <a:avLst/>
          </a:prstGeom>
        </p:spPr>
      </p:pic>
      <p:pic>
        <p:nvPicPr>
          <p:cNvPr id="6" name="Picture 5">
            <a:extLst>
              <a:ext uri="{FF2B5EF4-FFF2-40B4-BE49-F238E27FC236}">
                <a16:creationId xmlns:a16="http://schemas.microsoft.com/office/drawing/2014/main" id="{712C4A58-0381-4145-AC7E-A6B3AD02801D}"/>
              </a:ext>
            </a:extLst>
          </p:cNvPr>
          <p:cNvPicPr/>
          <p:nvPr/>
        </p:nvPicPr>
        <p:blipFill rotWithShape="1">
          <a:blip r:embed="rId7" cstate="print">
            <a:extLst>
              <a:ext uri="{28A0092B-C50C-407E-A947-70E740481C1C}">
                <a14:useLocalDpi xmlns:a14="http://schemas.microsoft.com/office/drawing/2010/main" val="0"/>
              </a:ext>
            </a:extLst>
          </a:blip>
          <a:srcRect r="1923" b="10897"/>
          <a:stretch/>
        </p:blipFill>
        <p:spPr bwMode="auto">
          <a:xfrm>
            <a:off x="2231134" y="1298006"/>
            <a:ext cx="7729727" cy="5363210"/>
          </a:xfrm>
          <a:prstGeom prst="rect">
            <a:avLst/>
          </a:prstGeom>
          <a:noFill/>
          <a:ln>
            <a:noFill/>
          </a:ln>
          <a:extLst>
            <a:ext uri="{53640926-AAD7-44D8-BBD7-CCE9431645EC}">
              <a14:shadowObscured xmlns:a14="http://schemas.microsoft.com/office/drawing/2010/main"/>
            </a:ext>
          </a:extLst>
        </p:spPr>
      </p:pic>
      <p:graphicFrame>
        <p:nvGraphicFramePr>
          <p:cNvPr id="7" name="Table 6">
            <a:extLst>
              <a:ext uri="{FF2B5EF4-FFF2-40B4-BE49-F238E27FC236}">
                <a16:creationId xmlns:a16="http://schemas.microsoft.com/office/drawing/2014/main" id="{732088C4-495C-49A9-B141-9C6C0B594F25}"/>
              </a:ext>
            </a:extLst>
          </p:cNvPr>
          <p:cNvGraphicFramePr>
            <a:graphicFrameLocks noGrp="1"/>
          </p:cNvGraphicFramePr>
          <p:nvPr>
            <p:extLst>
              <p:ext uri="{D42A27DB-BD31-4B8C-83A1-F6EECF244321}">
                <p14:modId xmlns:p14="http://schemas.microsoft.com/office/powerpoint/2010/main" val="781148374"/>
              </p:ext>
            </p:extLst>
          </p:nvPr>
        </p:nvGraphicFramePr>
        <p:xfrm>
          <a:off x="3112133" y="2928051"/>
          <a:ext cx="5967730" cy="2103120"/>
        </p:xfrm>
        <a:graphic>
          <a:graphicData uri="http://schemas.openxmlformats.org/drawingml/2006/table">
            <a:tbl>
              <a:tblPr firstRow="1" firstCol="1" bandRow="1">
                <a:tableStyleId>{073A0DAA-6AF3-43AB-8588-CEC1D06C72B9}</a:tableStyleId>
              </a:tblPr>
              <a:tblGrid>
                <a:gridCol w="822325">
                  <a:extLst>
                    <a:ext uri="{9D8B030D-6E8A-4147-A177-3AD203B41FA5}">
                      <a16:colId xmlns:a16="http://schemas.microsoft.com/office/drawing/2014/main" val="289697061"/>
                    </a:ext>
                  </a:extLst>
                </a:gridCol>
                <a:gridCol w="643255">
                  <a:extLst>
                    <a:ext uri="{9D8B030D-6E8A-4147-A177-3AD203B41FA5}">
                      <a16:colId xmlns:a16="http://schemas.microsoft.com/office/drawing/2014/main" val="2939638483"/>
                    </a:ext>
                  </a:extLst>
                </a:gridCol>
                <a:gridCol w="1010285">
                  <a:extLst>
                    <a:ext uri="{9D8B030D-6E8A-4147-A177-3AD203B41FA5}">
                      <a16:colId xmlns:a16="http://schemas.microsoft.com/office/drawing/2014/main" val="40542651"/>
                    </a:ext>
                  </a:extLst>
                </a:gridCol>
                <a:gridCol w="3491865">
                  <a:extLst>
                    <a:ext uri="{9D8B030D-6E8A-4147-A177-3AD203B41FA5}">
                      <a16:colId xmlns:a16="http://schemas.microsoft.com/office/drawing/2014/main" val="3381006137"/>
                    </a:ext>
                  </a:extLst>
                </a:gridCol>
              </a:tblGrid>
              <a:tr h="350520">
                <a:tc>
                  <a:txBody>
                    <a:bodyPr/>
                    <a:lstStyle/>
                    <a:p>
                      <a:pPr algn="ctr">
                        <a:spcAft>
                          <a:spcPts val="0"/>
                        </a:spcAft>
                      </a:pPr>
                      <a:r>
                        <a:rPr lang="en-GB" sz="1100" dirty="0">
                          <a:effectLst/>
                        </a:rPr>
                        <a:t>Likelihood</a:t>
                      </a:r>
                      <a:endParaRPr lang="en-GB"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Impact</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Combined</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Risk</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35806701"/>
                  </a:ext>
                </a:extLst>
              </a:tr>
              <a:tr h="350520">
                <a:tc>
                  <a:txBody>
                    <a:bodyPr/>
                    <a:lstStyle/>
                    <a:p>
                      <a:pPr algn="ctr">
                        <a:spcAft>
                          <a:spcPts val="0"/>
                        </a:spcAft>
                      </a:pPr>
                      <a:r>
                        <a:rPr lang="en-GB" sz="1100">
                          <a:effectLst/>
                        </a:rPr>
                        <a:t>1</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1</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3</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No playtesters for the game </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823378181"/>
                  </a:ext>
                </a:extLst>
              </a:tr>
              <a:tr h="350520">
                <a:tc>
                  <a:txBody>
                    <a:bodyPr/>
                    <a:lstStyle/>
                    <a:p>
                      <a:pPr algn="ctr">
                        <a:spcAft>
                          <a:spcPts val="0"/>
                        </a:spcAft>
                      </a:pPr>
                      <a:r>
                        <a:rPr lang="en-GB" sz="1100">
                          <a:effectLst/>
                        </a:rPr>
                        <a:t>2</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3</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4</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Unable to achieve specific emotion</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57448849"/>
                  </a:ext>
                </a:extLst>
              </a:tr>
              <a:tr h="350520">
                <a:tc>
                  <a:txBody>
                    <a:bodyPr/>
                    <a:lstStyle/>
                    <a:p>
                      <a:pPr algn="ctr">
                        <a:spcAft>
                          <a:spcPts val="0"/>
                        </a:spcAft>
                      </a:pPr>
                      <a:r>
                        <a:rPr lang="en-GB" sz="1100">
                          <a:effectLst/>
                        </a:rPr>
                        <a:t>3</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5</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8</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2 Week prototype goal</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465643304"/>
                  </a:ext>
                </a:extLst>
              </a:tr>
              <a:tr h="350520">
                <a:tc>
                  <a:txBody>
                    <a:bodyPr/>
                    <a:lstStyle/>
                    <a:p>
                      <a:pPr algn="ctr">
                        <a:spcAft>
                          <a:spcPts val="0"/>
                        </a:spcAft>
                      </a:pPr>
                      <a:r>
                        <a:rPr lang="en-GB" sz="1100">
                          <a:effectLst/>
                        </a:rPr>
                        <a:t>4</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2</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7</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Over scope</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93294814"/>
                  </a:ext>
                </a:extLst>
              </a:tr>
              <a:tr h="350520">
                <a:tc>
                  <a:txBody>
                    <a:bodyPr/>
                    <a:lstStyle/>
                    <a:p>
                      <a:pPr algn="ctr">
                        <a:spcAft>
                          <a:spcPts val="0"/>
                        </a:spcAft>
                      </a:pPr>
                      <a:r>
                        <a:rPr lang="en-GB" sz="1100">
                          <a:effectLst/>
                        </a:rPr>
                        <a:t>5</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4</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a:effectLst/>
                        </a:rPr>
                        <a:t>9</a:t>
                      </a:r>
                      <a:endParaRPr lang="en-GB"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GB" sz="1100" dirty="0">
                          <a:effectLst/>
                        </a:rPr>
                        <a:t>Tools used in the project</a:t>
                      </a:r>
                      <a:endParaRPr lang="en-GB"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31871120"/>
                  </a:ext>
                </a:extLst>
              </a:tr>
            </a:tbl>
          </a:graphicData>
        </a:graphic>
      </p:graphicFrame>
      <p:pic>
        <p:nvPicPr>
          <p:cNvPr id="13" name="Audio 12">
            <a:hlinkClick r:id="" action="ppaction://media"/>
            <a:extLst>
              <a:ext uri="{FF2B5EF4-FFF2-40B4-BE49-F238E27FC236}">
                <a16:creationId xmlns:a16="http://schemas.microsoft.com/office/drawing/2014/main" id="{32067CE5-C7CC-4E31-B704-362B42ED0AD1}"/>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4102475419"/>
      </p:ext>
    </p:extLst>
  </p:cSld>
  <p:clrMapOvr>
    <a:masterClrMapping/>
  </p:clrMapOvr>
  <mc:AlternateContent xmlns:mc="http://schemas.openxmlformats.org/markup-compatibility/2006">
    <mc:Choice xmlns:p14="http://schemas.microsoft.com/office/powerpoint/2010/main" Requires="p14">
      <p:transition spd="med" p14:dur="700" advTm="69080">
        <p:fade/>
      </p:transition>
    </mc:Choice>
    <mc:Fallback>
      <p:transition spd="med" advTm="690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4"/>
                                        </p:tgtEl>
                                      </p:cBhvr>
                                    </p:animEffect>
                                    <p:set>
                                      <p:cBhvr>
                                        <p:cTn id="16" dur="1" fill="hold">
                                          <p:stCondLst>
                                            <p:cond delay="499"/>
                                          </p:stCondLst>
                                        </p:cTn>
                                        <p:tgtEl>
                                          <p:spTgt spid="4"/>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nodeType="clickEffect">
                                  <p:stCondLst>
                                    <p:cond delay="0"/>
                                  </p:stCondLst>
                                  <p:childTnLst>
                                    <p:animEffect transition="out" filter="fade">
                                      <p:cBhvr>
                                        <p:cTn id="35" dur="500"/>
                                        <p:tgtEl>
                                          <p:spTgt spid="7"/>
                                        </p:tgtEl>
                                      </p:cBhvr>
                                    </p:animEffect>
                                    <p:set>
                                      <p:cBhvr>
                                        <p:cTn id="36"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F7EF-3397-40A2-814F-512A86BBE300}"/>
              </a:ext>
            </a:extLst>
          </p:cNvPr>
          <p:cNvSpPr>
            <a:spLocks noGrp="1"/>
          </p:cNvSpPr>
          <p:nvPr>
            <p:ph type="title"/>
          </p:nvPr>
        </p:nvSpPr>
        <p:spPr>
          <a:xfrm>
            <a:off x="2231136" y="109286"/>
            <a:ext cx="7729728" cy="1188720"/>
          </a:xfrm>
        </p:spPr>
        <p:txBody>
          <a:bodyPr/>
          <a:lstStyle/>
          <a:p>
            <a:r>
              <a:rPr lang="en-GB" dirty="0"/>
              <a:t>Recommended Method</a:t>
            </a:r>
          </a:p>
        </p:txBody>
      </p:sp>
      <p:pic>
        <p:nvPicPr>
          <p:cNvPr id="10" name="Picture 9">
            <a:extLst>
              <a:ext uri="{FF2B5EF4-FFF2-40B4-BE49-F238E27FC236}">
                <a16:creationId xmlns:a16="http://schemas.microsoft.com/office/drawing/2014/main" id="{44293298-36AE-48A2-80B4-C942010F29B1}"/>
              </a:ext>
            </a:extLst>
          </p:cNvPr>
          <p:cNvPicPr>
            <a:picLocks noChangeAspect="1"/>
          </p:cNvPicPr>
          <p:nvPr/>
        </p:nvPicPr>
        <p:blipFill>
          <a:blip r:embed="rId5"/>
          <a:stretch>
            <a:fillRect/>
          </a:stretch>
        </p:blipFill>
        <p:spPr>
          <a:xfrm>
            <a:off x="675640" y="1609123"/>
            <a:ext cx="10840720" cy="4892975"/>
          </a:xfrm>
          <a:prstGeom prst="rect">
            <a:avLst/>
          </a:prstGeom>
        </p:spPr>
      </p:pic>
      <p:pic>
        <p:nvPicPr>
          <p:cNvPr id="14" name="Audio 13">
            <a:hlinkClick r:id="" action="ppaction://media"/>
            <a:extLst>
              <a:ext uri="{FF2B5EF4-FFF2-40B4-BE49-F238E27FC236}">
                <a16:creationId xmlns:a16="http://schemas.microsoft.com/office/drawing/2014/main" id="{A5F0001C-FE52-4838-BDDA-4433A3E655A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514986163"/>
      </p:ext>
    </p:extLst>
  </p:cSld>
  <p:clrMapOvr>
    <a:masterClrMapping/>
  </p:clrMapOvr>
  <mc:AlternateContent xmlns:mc="http://schemas.openxmlformats.org/markup-compatibility/2006">
    <mc:Choice xmlns:p14="http://schemas.microsoft.com/office/powerpoint/2010/main" Requires="p14">
      <p:transition spd="med" p14:dur="700" advTm="88849">
        <p:fade/>
      </p:transition>
    </mc:Choice>
    <mc:Fallback>
      <p:transition spd="med" advTm="888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7.4|1|2.8"/>
</p:tagLst>
</file>

<file path=ppt/tags/tag2.xml><?xml version="1.0" encoding="utf-8"?>
<p:tagLst xmlns:a="http://schemas.openxmlformats.org/drawingml/2006/main" xmlns:r="http://schemas.openxmlformats.org/officeDocument/2006/relationships" xmlns:p="http://schemas.openxmlformats.org/presentationml/2006/main">
  <p:tag name="TIMING" val="|6.8|3.3|1.5|4.7|3.7|0.8|10.7"/>
</p:tagLst>
</file>

<file path=ppt/tags/tag3.xml><?xml version="1.0" encoding="utf-8"?>
<p:tagLst xmlns:a="http://schemas.openxmlformats.org/drawingml/2006/main" xmlns:r="http://schemas.openxmlformats.org/officeDocument/2006/relationships" xmlns:p="http://schemas.openxmlformats.org/presentationml/2006/main">
  <p:tag name="TIMING" val="|7.5|8.8|1|10.7|1.2|0.9|2.2|23.4"/>
</p:tagLst>
</file>

<file path=ppt/tags/tag4.xml><?xml version="1.0" encoding="utf-8"?>
<p:tagLst xmlns:a="http://schemas.openxmlformats.org/drawingml/2006/main" xmlns:r="http://schemas.openxmlformats.org/officeDocument/2006/relationships" xmlns:p="http://schemas.openxmlformats.org/presentationml/2006/main">
  <p:tag name="TIMING" val="|0.6|8.4|32.2|1.9|8.5"/>
</p:tagLst>
</file>

<file path=ppt/tags/tag5.xml><?xml version="1.0" encoding="utf-8"?>
<p:tagLst xmlns:a="http://schemas.openxmlformats.org/drawingml/2006/main" xmlns:r="http://schemas.openxmlformats.org/officeDocument/2006/relationships" xmlns:p="http://schemas.openxmlformats.org/presentationml/2006/main">
  <p:tag name="TIMING" val="|9.6|0.9|11.4|11.6|4|11.5|1.7|10.5|1.7|52.1"/>
</p:tagLst>
</file>

<file path=ppt/tags/tag6.xml><?xml version="1.0" encoding="utf-8"?>
<p:tagLst xmlns:a="http://schemas.openxmlformats.org/drawingml/2006/main" xmlns:r="http://schemas.openxmlformats.org/officeDocument/2006/relationships" xmlns:p="http://schemas.openxmlformats.org/presentationml/2006/main">
  <p:tag name="TIMING" val="|4.3|15.3|2.8|13.9|1.3|30"/>
</p:tagLst>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1566</TotalTime>
  <Words>1225</Words>
  <Application>Microsoft Office PowerPoint</Application>
  <PresentationFormat>Widescreen</PresentationFormat>
  <Paragraphs>82</Paragraphs>
  <Slides>7</Slides>
  <Notes>7</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Gill Sans MT</vt:lpstr>
      <vt:lpstr>Times New Roman</vt:lpstr>
      <vt:lpstr>Parcel</vt:lpstr>
      <vt:lpstr>Development Management</vt:lpstr>
      <vt:lpstr>Traditional Development</vt:lpstr>
      <vt:lpstr>Agile Development</vt:lpstr>
      <vt:lpstr>Scrum</vt:lpstr>
      <vt:lpstr>eXtreme Programming (XP)</vt:lpstr>
      <vt:lpstr>Tools</vt:lpstr>
      <vt:lpstr>Recommended Method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 Management</dc:title>
  <dc:creator>Lewis Wilden (s177026)</dc:creator>
  <cp:lastModifiedBy>Lewis</cp:lastModifiedBy>
  <cp:revision>56</cp:revision>
  <dcterms:created xsi:type="dcterms:W3CDTF">2019-01-07T09:56:59Z</dcterms:created>
  <dcterms:modified xsi:type="dcterms:W3CDTF">2019-01-10T00:58:40Z</dcterms:modified>
</cp:coreProperties>
</file>

<file path=docProps/thumbnail.jpeg>
</file>